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4.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_rels/presentation.xml.rels" ContentType="application/vnd.openxmlformats-package.relationships+xml"/>
  <Override PartName="/ppt/media/image1.png" ContentType="image/png"/>
  <Override PartName="/ppt/media/image2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11.png" ContentType="image/png"/>
  <Override PartName="/ppt/media/image7.png" ContentType="image/png"/>
  <Override PartName="/ppt/media/image8.png" ContentType="image/png"/>
  <Override PartName="/ppt/media/image9.png" ContentType="image/png"/>
  <Override PartName="/ppt/media/image10.png" ContentType="image/png"/>
  <Override PartName="/ppt/media/image12.png" ContentType="image/png"/>
  <Override PartName="/ppt/media/image13.png" ContentType="image/png"/>
  <Override PartName="/ppt/media/image15.png" ContentType="image/png"/>
  <Override PartName="/ppt/media/image16.png" ContentType="image/png"/>
  <Override PartName="/ppt/media/image18.png" ContentType="image/png"/>
  <Override PartName="/ppt/media/image19.png" ContentType="image/png"/>
  <Override PartName="/ppt/media/image17.png" ContentType="image/png"/>
  <Override PartName="/ppt/media/image14.png" ContentType="image/png"/>
  <Override PartName="/ppt/media/image20.png" ContentType="image/png"/>
  <Override PartName="/ppt/presProps.xml" ContentType="application/vnd.openxmlformats-officedocument.presentationml.presPro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1.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0.xml.rels" ContentType="application/vnd.openxmlformats-package.relationships+xml"/>
  <Override PartName="/ppt/slideLayouts/_rels/slideLayout37.xml.rels" ContentType="application/vnd.openxmlformats-package.relationships+xml"/>
  <Override PartName="/ppt/slideLayouts/_rels/slideLayout36.xml.rels" ContentType="application/vnd.openxmlformats-package.relationships+xml"/>
  <Override PartName="/ppt/slideLayouts/_rels/slideLayout43.xml.rels" ContentType="application/vnd.openxmlformats-package.relationships+xml"/>
  <Override PartName="/ppt/slideLayouts/_rels/slideLayout8.xml.rels" ContentType="application/vnd.openxmlformats-package.relationships+xml"/>
  <Override PartName="/ppt/slideLayouts/_rels/slideLayout35.xml.rels" ContentType="application/vnd.openxmlformats-package.relationships+xml"/>
  <Override PartName="/ppt/slideLayouts/_rels/slideLayout42.xml.rels" ContentType="application/vnd.openxmlformats-package.relationships+xml"/>
  <Override PartName="/ppt/slideLayouts/_rels/slideLayout7.xml.rels" ContentType="application/vnd.openxmlformats-package.relationships+xml"/>
  <Override PartName="/ppt/slideLayouts/_rels/slideLayout34.xml.rels" ContentType="application/vnd.openxmlformats-package.relationships+xml"/>
  <Override PartName="/ppt/slideLayouts/_rels/slideLayout45.xml.rels" ContentType="application/vnd.openxmlformats-package.relationships+xml"/>
  <Override PartName="/ppt/slideLayouts/_rels/slideLayout41.xml.rels" ContentType="application/vnd.openxmlformats-package.relationships+xml"/>
  <Override PartName="/ppt/slideLayouts/_rels/slideLayout6.xml.rels" ContentType="application/vnd.openxmlformats-package.relationships+xml"/>
  <Override PartName="/ppt/slideLayouts/_rels/slideLayout33.xml.rels" ContentType="application/vnd.openxmlformats-package.relationships+xml"/>
  <Override PartName="/ppt/slideLayouts/_rels/slideLayout44.xml.rels" ContentType="application/vnd.openxmlformats-package.relationships+xml"/>
  <Override PartName="/ppt/slideLayouts/_rels/slideLayout9.xml.rels" ContentType="application/vnd.openxmlformats-package.relationships+xml"/>
  <Override PartName="/ppt/slideLayouts/_rels/slideLayout38.xml.rels" ContentType="application/vnd.openxmlformats-package.relationships+xml"/>
  <Override PartName="/ppt/slideLayouts/_rels/slideLayout25.xml.rels" ContentType="application/vnd.openxmlformats-package.relationships+xml"/>
  <Override PartName="/ppt/slideLayouts/_rels/slideLayout20.xml.rels" ContentType="application/vnd.openxmlformats-package.relationships+xml"/>
  <Override PartName="/ppt/slideLayouts/_rels/slideLayout3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8.xml.rels" ContentType="application/vnd.openxmlformats-package.relationships+xml"/>
  <Override PartName="/ppt/slideLayouts/_rels/slideLayout31.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48.xml.rels" ContentType="application/vnd.openxmlformats-package.relationships+xml"/>
  <Override PartName="/ppt/slideLayouts/_rels/slideLayout30.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10.xml.rels" ContentType="application/vnd.openxmlformats-package.relationships+xml"/>
  <Override PartName="/ppt/slideLayouts/_rels/slideLayout29.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48.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1.xml" ContentType="application/vnd.openxmlformats-officedocument.presentationml.slideLayout+xml"/>
  <Override PartName="/ppt/slideLayouts/slideLayout42.xml" ContentType="application/vnd.openxmlformats-officedocument.presentationml.slideLayout+xml"/>
  <Override PartName="/ppt/slideLayouts/slideLayout32.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43.xml" ContentType="application/vnd.openxmlformats-officedocument.presentationml.slideLayout+xml"/>
  <Override PartName="/ppt/slideLayouts/slideLayout33.xml" ContentType="application/vnd.openxmlformats-officedocument.presentationml.slideLayout+xml"/>
  <Override PartName="/ppt/slideLayouts/slideLayout11.xml" ContentType="application/vnd.openxmlformats-officedocument.presentationml.slideLayout+xml"/>
  <Override PartName="/ppt/slideLayouts/slideLayout3.xml" ContentType="application/vnd.openxmlformats-officedocument.presentationml.slideLayout+xml"/>
  <Override PartName="/ppt/slideLayouts/slideLayout44.xml" ContentType="application/vnd.openxmlformats-officedocument.presentationml.slideLayout+xml"/>
  <Override PartName="/ppt/slideLayouts/slideLayout34.xml" ContentType="application/vnd.openxmlformats-officedocument.presentationml.slideLayout+xml"/>
  <Override PartName="/ppt/slideLayouts/slideLayout12.xml" ContentType="application/vnd.openxmlformats-officedocument.presentationml.slideLayout+xml"/>
  <Override PartName="/ppt/slideLayouts/slideLayout5.xml" ContentType="application/vnd.openxmlformats-officedocument.presentationml.slideLayout+xml"/>
  <Override PartName="/ppt/slideLayouts/slideLayout46.xml" ContentType="application/vnd.openxmlformats-officedocument.presentationml.slideLayout+xml"/>
  <Override PartName="/ppt/slideLayouts/slideLayout36.xml" ContentType="application/vnd.openxmlformats-officedocument.presentationml.slideLayout+xml"/>
  <Override PartName="/ppt/slideLayouts/slideLayout14.xml" ContentType="application/vnd.openxmlformats-officedocument.presentationml.slideLayout+xml"/>
  <Override PartName="/ppt/slideLayouts/slideLayout4.xml" ContentType="application/vnd.openxmlformats-officedocument.presentationml.slideLayout+xml"/>
  <Override PartName="/ppt/slideLayouts/slideLayout45.xml" ContentType="application/vnd.openxmlformats-officedocument.presentationml.slideLayout+xml"/>
  <Override PartName="/ppt/slideLayouts/slideLayout35.xml" ContentType="application/vnd.openxmlformats-officedocument.presentationml.slideLayout+xml"/>
  <Override PartName="/ppt/slideLayouts/slideLayout13.xml" ContentType="application/vnd.openxmlformats-officedocument.presentationml.slideLayout+xml"/>
  <Override PartName="/ppt/slideLayouts/slideLayout6.xml" ContentType="application/vnd.openxmlformats-officedocument.presentationml.slideLayout+xml"/>
  <Override PartName="/ppt/slideLayouts/slideLayout47.xml" ContentType="application/vnd.openxmlformats-officedocument.presentationml.slideLayout+xml"/>
  <Override PartName="/ppt/slideLayouts/slideLayout37.xml" ContentType="application/vnd.openxmlformats-officedocument.presentationml.slideLayout+xml"/>
  <Override PartName="/ppt/slideLayouts/slideLayout15.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5"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7"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8"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0"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2"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4"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2"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4"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5"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6"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7"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3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2"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4"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36"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3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9"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5"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46"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47"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4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0"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1"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3"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4"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5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59"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1"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2"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3"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4"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5"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66"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7.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21560" cy="67874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28440" cy="2728440"/>
          </a:xfrm>
          <a:prstGeom prst="rect">
            <a:avLst/>
          </a:prstGeom>
          <a:ln w="0">
            <a:noFill/>
          </a:ln>
        </p:spPr>
      </p:pic>
      <p:sp>
        <p:nvSpPr>
          <p:cNvPr id="2" name="Rectangle 5"/>
          <p:cNvSpPr/>
          <p:nvPr/>
        </p:nvSpPr>
        <p:spPr>
          <a:xfrm>
            <a:off x="3487320" y="1475280"/>
            <a:ext cx="8633880" cy="379188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33880" cy="31356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21560" cy="564480"/>
          </a:xfrm>
          <a:prstGeom prst="rect">
            <a:avLst/>
          </a:prstGeom>
          <a:ln w="0">
            <a:noFill/>
          </a:ln>
        </p:spPr>
      </p:pic>
      <p:sp>
        <p:nvSpPr>
          <p:cNvPr id="43" name="Rectangle 7"/>
          <p:cNvSpPr/>
          <p:nvPr/>
        </p:nvSpPr>
        <p:spPr>
          <a:xfrm>
            <a:off x="10868760" y="0"/>
            <a:ext cx="900000" cy="900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964080" cy="964080"/>
          </a:xfrm>
          <a:prstGeom prst="rect">
            <a:avLst/>
          </a:prstGeom>
          <a:ln w="0">
            <a:noFill/>
          </a:ln>
        </p:spPr>
      </p:pic>
      <p:sp>
        <p:nvSpPr>
          <p:cNvPr id="45" name="TextBox 9"/>
          <p:cNvSpPr/>
          <p:nvPr/>
        </p:nvSpPr>
        <p:spPr>
          <a:xfrm>
            <a:off x="185400" y="6362280"/>
            <a:ext cx="4621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360000" y="6352200"/>
            <a:ext cx="2645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Picture 18" descr=""/>
          <p:cNvPicPr/>
          <p:nvPr/>
        </p:nvPicPr>
        <p:blipFill>
          <a:blip r:embed="rId2"/>
          <a:stretch/>
        </p:blipFill>
        <p:spPr>
          <a:xfrm>
            <a:off x="0" y="6242760"/>
            <a:ext cx="12121560" cy="564480"/>
          </a:xfrm>
          <a:prstGeom prst="rect">
            <a:avLst/>
          </a:prstGeom>
          <a:ln w="0">
            <a:noFill/>
          </a:ln>
        </p:spPr>
      </p:pic>
      <p:sp>
        <p:nvSpPr>
          <p:cNvPr id="86" name="Rectangle 7"/>
          <p:cNvSpPr/>
          <p:nvPr/>
        </p:nvSpPr>
        <p:spPr>
          <a:xfrm>
            <a:off x="10868760" y="0"/>
            <a:ext cx="900000" cy="9000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87" name="Picture 10" descr=""/>
          <p:cNvPicPr/>
          <p:nvPr/>
        </p:nvPicPr>
        <p:blipFill>
          <a:blip r:embed="rId3"/>
          <a:stretch/>
        </p:blipFill>
        <p:spPr>
          <a:xfrm>
            <a:off x="10857240" y="-64440"/>
            <a:ext cx="964080" cy="964080"/>
          </a:xfrm>
          <a:prstGeom prst="rect">
            <a:avLst/>
          </a:prstGeom>
          <a:ln w="0">
            <a:noFill/>
          </a:ln>
        </p:spPr>
      </p:pic>
      <p:sp>
        <p:nvSpPr>
          <p:cNvPr id="88" name="TextBox 9"/>
          <p:cNvSpPr/>
          <p:nvPr/>
        </p:nvSpPr>
        <p:spPr>
          <a:xfrm>
            <a:off x="185400" y="6362280"/>
            <a:ext cx="462132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89" name="TextBox 11"/>
          <p:cNvSpPr/>
          <p:nvPr/>
        </p:nvSpPr>
        <p:spPr>
          <a:xfrm>
            <a:off x="9360000" y="6352200"/>
            <a:ext cx="2645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9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8" name="New REX Education Mission Logo V.png" descr="New REX Education Mission Logo V.png"/>
          <p:cNvPicPr/>
          <p:nvPr/>
        </p:nvPicPr>
        <p:blipFill>
          <a:blip r:embed="rId2"/>
          <a:stretch/>
        </p:blipFill>
        <p:spPr>
          <a:xfrm>
            <a:off x="2755800" y="1508760"/>
            <a:ext cx="6545880" cy="3314160"/>
          </a:xfrm>
          <a:prstGeom prst="rect">
            <a:avLst/>
          </a:prstGeom>
          <a:ln w="12700">
            <a:noFill/>
          </a:ln>
        </p:spPr>
      </p:pic>
      <p:sp>
        <p:nvSpPr>
          <p:cNvPr id="12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130"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6"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TextBox 7"/>
          <p:cNvSpPr/>
          <p:nvPr/>
        </p:nvSpPr>
        <p:spPr>
          <a:xfrm>
            <a:off x="3960000" y="3078720"/>
            <a:ext cx="7555680" cy="699480"/>
          </a:xfrm>
          <a:prstGeom prst="rect">
            <a:avLst/>
          </a:prstGeom>
          <a:noFill/>
          <a:ln w="0">
            <a:noFill/>
          </a:ln>
        </p:spPr>
        <p:style>
          <a:lnRef idx="0"/>
          <a:fillRef idx="0"/>
          <a:effectRef idx="0"/>
          <a:fontRef idx="minor"/>
        </p:style>
        <p:txBody>
          <a:bodyPr lIns="90000" rIns="90000" tIns="45000" bIns="45000" anchor="ctr">
            <a:spAutoFit/>
          </a:bodyPr>
          <a:p>
            <a:pPr algn="ctr">
              <a:lnSpc>
                <a:spcPct val="100000"/>
              </a:lnSpc>
              <a:buNone/>
            </a:pPr>
            <a:r>
              <a:rPr b="1" lang="en-US" sz="4000" spc="-1" strike="noStrike">
                <a:solidFill>
                  <a:srgbClr val="ffffff"/>
                </a:solidFill>
                <a:latin typeface="Lato"/>
                <a:ea typeface="AppleSystemUIFont"/>
              </a:rPr>
              <a:t>Formulas for Area</a:t>
            </a:r>
            <a:endParaRPr b="0" lang="en-PH" sz="4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PlaceHolder 1"/>
          <p:cNvSpPr>
            <a:spLocks noGrp="1"/>
          </p:cNvSpPr>
          <p:nvPr>
            <p:ph/>
          </p:nvPr>
        </p:nvSpPr>
        <p:spPr>
          <a:xfrm>
            <a:off x="429480" y="1440000"/>
            <a:ext cx="6589800" cy="4679280"/>
          </a:xfrm>
          <a:prstGeom prst="rect">
            <a:avLst/>
          </a:prstGeom>
          <a:noFill/>
          <a:ln w="0">
            <a:noFill/>
          </a:ln>
        </p:spPr>
        <p:txBody>
          <a:bodyPr lIns="0" rIns="0" tIns="0" bIns="0" anchor="t">
            <a:normAutofit/>
          </a:bodyPr>
          <a:p>
            <a:pPr algn="just">
              <a:lnSpc>
                <a:spcPct val="100000"/>
              </a:lnSpc>
              <a:buNone/>
            </a:pPr>
            <a:r>
              <a:rPr b="0" lang="en-PH" sz="2200" spc="-1" strike="noStrike">
                <a:latin typeface="Lato"/>
              </a:rPr>
              <a:t>Stone tiles, wood, cobblestones, and glass are common among hardware stores. These are used in upgrading and improving households. They have different shapes and sizes. They can cover small to large floor areas, walls, countertops, and other surfaces. However, it is important to measure the area of the plane before covering them with tiles. In this lesson, you will discover which formula is appropriate to use in finding the area of a given plane figure.</a:t>
            </a:r>
            <a:endParaRPr b="0" lang="en-PH" sz="2200" spc="-1" strike="noStrike">
              <a:latin typeface="Arial"/>
            </a:endParaRPr>
          </a:p>
        </p:txBody>
      </p:sp>
      <p:pic>
        <p:nvPicPr>
          <p:cNvPr id="169" name="" descr=""/>
          <p:cNvPicPr/>
          <p:nvPr/>
        </p:nvPicPr>
        <p:blipFill>
          <a:blip r:embed="rId1"/>
          <a:stretch/>
        </p:blipFill>
        <p:spPr>
          <a:xfrm>
            <a:off x="7200000" y="369360"/>
            <a:ext cx="2621880" cy="1753920"/>
          </a:xfrm>
          <a:prstGeom prst="rect">
            <a:avLst/>
          </a:prstGeom>
          <a:ln w="0">
            <a:noFill/>
          </a:ln>
        </p:spPr>
      </p:pic>
      <p:pic>
        <p:nvPicPr>
          <p:cNvPr id="170" name="" descr=""/>
          <p:cNvPicPr/>
          <p:nvPr/>
        </p:nvPicPr>
        <p:blipFill>
          <a:blip r:embed="rId2"/>
          <a:stretch/>
        </p:blipFill>
        <p:spPr>
          <a:xfrm>
            <a:off x="8897400" y="2304000"/>
            <a:ext cx="2621880" cy="1789920"/>
          </a:xfrm>
          <a:prstGeom prst="rect">
            <a:avLst/>
          </a:prstGeom>
          <a:ln w="0">
            <a:noFill/>
          </a:ln>
        </p:spPr>
      </p:pic>
      <p:pic>
        <p:nvPicPr>
          <p:cNvPr id="171" name="" descr=""/>
          <p:cNvPicPr/>
          <p:nvPr/>
        </p:nvPicPr>
        <p:blipFill>
          <a:blip r:embed="rId3"/>
          <a:stretch/>
        </p:blipFill>
        <p:spPr>
          <a:xfrm>
            <a:off x="7200000" y="4299480"/>
            <a:ext cx="2603160" cy="1747800"/>
          </a:xfrm>
          <a:prstGeom prst="rect">
            <a:avLst/>
          </a:prstGeom>
          <a:ln w="0">
            <a:noFill/>
          </a:ln>
        </p:spPr>
      </p:pic>
      <p:sp>
        <p:nvSpPr>
          <p:cNvPr id="172" name=""/>
          <p:cNvSpPr/>
          <p:nvPr/>
        </p:nvSpPr>
        <p:spPr>
          <a:xfrm>
            <a:off x="61020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3" name="PlaceHolder 1"/>
          <p:cNvSpPr>
            <a:spLocks noGrp="1"/>
          </p:cNvSpPr>
          <p:nvPr>
            <p:ph/>
          </p:nvPr>
        </p:nvSpPr>
        <p:spPr>
          <a:xfrm>
            <a:off x="7200000" y="1062720"/>
            <a:ext cx="4859280" cy="5056560"/>
          </a:xfrm>
          <a:prstGeom prst="rect">
            <a:avLst/>
          </a:prstGeom>
          <a:noFill/>
          <a:ln w="0">
            <a:noFill/>
          </a:ln>
        </p:spPr>
        <p:txBody>
          <a:bodyPr lIns="0" rIns="0" tIns="0" bIns="0" anchor="ctr">
            <a:normAutofit/>
          </a:bodyPr>
          <a:p>
            <a:pPr algn="just">
              <a:lnSpc>
                <a:spcPct val="100000"/>
              </a:lnSpc>
              <a:buNone/>
            </a:pPr>
            <a:r>
              <a:rPr b="0" lang="en-PH" sz="2000" spc="-1" strike="noStrike">
                <a:latin typeface="Lato"/>
              </a:rPr>
              <a:t>Sean and Shane are in their classroom. They were asked by their teacher to look for plane figures around. They must identify the shape of these objects. They need to determine the formula for their respective areas and finally, solve for each one of them.</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Let us help Shane and Sean to do this activity. How do you think they will get its area?</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Let us now look at how to find the area.</a:t>
            </a:r>
            <a:endParaRPr b="0" lang="en-PH" sz="2000" spc="-1" strike="noStrike">
              <a:latin typeface="Arial"/>
            </a:endParaRPr>
          </a:p>
        </p:txBody>
      </p:sp>
      <p:pic>
        <p:nvPicPr>
          <p:cNvPr id="174" name="" descr=""/>
          <p:cNvPicPr/>
          <p:nvPr/>
        </p:nvPicPr>
        <p:blipFill>
          <a:blip r:embed="rId1"/>
          <a:stretch/>
        </p:blipFill>
        <p:spPr>
          <a:xfrm>
            <a:off x="180000" y="1440000"/>
            <a:ext cx="6978600" cy="3976560"/>
          </a:xfrm>
          <a:prstGeom prst="rect">
            <a:avLst/>
          </a:prstGeom>
          <a:ln w="0">
            <a:noFill/>
          </a:ln>
        </p:spPr>
      </p:pic>
      <p:sp>
        <p:nvSpPr>
          <p:cNvPr id="175" name=""/>
          <p:cNvSpPr/>
          <p:nvPr/>
        </p:nvSpPr>
        <p:spPr>
          <a:xfrm>
            <a:off x="61020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6" name="" descr=""/>
          <p:cNvPicPr/>
          <p:nvPr/>
        </p:nvPicPr>
        <p:blipFill>
          <a:blip r:embed="rId1"/>
          <a:stretch/>
        </p:blipFill>
        <p:spPr>
          <a:xfrm>
            <a:off x="540000" y="1418400"/>
            <a:ext cx="1799280" cy="1429560"/>
          </a:xfrm>
          <a:prstGeom prst="rect">
            <a:avLst/>
          </a:prstGeom>
          <a:ln w="0">
            <a:noFill/>
          </a:ln>
        </p:spPr>
      </p:pic>
      <p:pic>
        <p:nvPicPr>
          <p:cNvPr id="177" name="" descr=""/>
          <p:cNvPicPr/>
          <p:nvPr/>
        </p:nvPicPr>
        <p:blipFill>
          <a:blip r:embed="rId2"/>
          <a:stretch/>
        </p:blipFill>
        <p:spPr>
          <a:xfrm>
            <a:off x="360000" y="3204000"/>
            <a:ext cx="3239280" cy="1307520"/>
          </a:xfrm>
          <a:prstGeom prst="rect">
            <a:avLst/>
          </a:prstGeom>
          <a:ln w="0">
            <a:noFill/>
          </a:ln>
        </p:spPr>
      </p:pic>
      <p:pic>
        <p:nvPicPr>
          <p:cNvPr id="178" name="" descr=""/>
          <p:cNvPicPr/>
          <p:nvPr/>
        </p:nvPicPr>
        <p:blipFill>
          <a:blip r:embed="rId3"/>
          <a:stretch/>
        </p:blipFill>
        <p:spPr>
          <a:xfrm>
            <a:off x="540000" y="4788000"/>
            <a:ext cx="3093480" cy="1259280"/>
          </a:xfrm>
          <a:prstGeom prst="rect">
            <a:avLst/>
          </a:prstGeom>
          <a:ln w="0">
            <a:noFill/>
          </a:ln>
        </p:spPr>
      </p:pic>
      <p:pic>
        <p:nvPicPr>
          <p:cNvPr id="179" name="" descr=""/>
          <p:cNvPicPr/>
          <p:nvPr/>
        </p:nvPicPr>
        <p:blipFill>
          <a:blip r:embed="rId4"/>
          <a:stretch/>
        </p:blipFill>
        <p:spPr>
          <a:xfrm>
            <a:off x="6912000" y="900000"/>
            <a:ext cx="1455480" cy="2178000"/>
          </a:xfrm>
          <a:prstGeom prst="rect">
            <a:avLst/>
          </a:prstGeom>
          <a:ln w="0">
            <a:noFill/>
          </a:ln>
        </p:spPr>
      </p:pic>
      <p:pic>
        <p:nvPicPr>
          <p:cNvPr id="180" name="" descr=""/>
          <p:cNvPicPr/>
          <p:nvPr/>
        </p:nvPicPr>
        <p:blipFill>
          <a:blip r:embed="rId5"/>
          <a:stretch/>
        </p:blipFill>
        <p:spPr>
          <a:xfrm>
            <a:off x="7632000" y="3425400"/>
            <a:ext cx="1589040" cy="1577880"/>
          </a:xfrm>
          <a:prstGeom prst="rect">
            <a:avLst/>
          </a:prstGeom>
          <a:ln w="0">
            <a:noFill/>
          </a:ln>
        </p:spPr>
      </p:pic>
      <p:graphicFrame>
        <p:nvGraphicFramePr>
          <p:cNvPr id="181" name=""/>
          <p:cNvGraphicFramePr/>
          <p:nvPr/>
        </p:nvGraphicFramePr>
        <p:xfrm>
          <a:off x="2379600" y="1644480"/>
          <a:ext cx="3668040" cy="1049400"/>
        </p:xfrm>
        <a:graphic>
          <a:graphicData uri="http://schemas.openxmlformats.org/drawingml/2006/table">
            <a:tbl>
              <a:tblPr/>
              <a:tblGrid>
                <a:gridCol w="1497600"/>
                <a:gridCol w="2170800"/>
              </a:tblGrid>
              <a:tr h="349920">
                <a:tc>
                  <a:txBody>
                    <a:bodyPr lIns="90000" rIns="90000" anchor="ctr">
                      <a:noAutofit/>
                    </a:bodyPr>
                    <a:p>
                      <a:pPr>
                        <a:lnSpc>
                          <a:spcPct val="100000"/>
                        </a:lnSpc>
                        <a:buNone/>
                      </a:pPr>
                      <a:r>
                        <a:rPr b="1" lang="en-PH" sz="1600" spc="-1" strike="noStrike">
                          <a:latin typeface="Lato"/>
                        </a:rPr>
                        <a:t>OBJECT</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portrait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500" spc="-1" strike="noStrike">
                          <a:latin typeface="Lato"/>
                        </a:rPr>
                        <a:t>PLANE FIGURE</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square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600" spc="-1" strike="noStrike">
                          <a:latin typeface="Lato"/>
                        </a:rPr>
                        <a:t>FORMULA</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i="1" lang="en-PH" sz="1800" spc="-1" strike="noStrike">
                          <a:latin typeface="Lato"/>
                        </a:rPr>
                        <a:t>A= side x side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82" name=""/>
          <p:cNvGraphicFramePr/>
          <p:nvPr/>
        </p:nvGraphicFramePr>
        <p:xfrm>
          <a:off x="3558960" y="3282480"/>
          <a:ext cx="3668040" cy="1049400"/>
        </p:xfrm>
        <a:graphic>
          <a:graphicData uri="http://schemas.openxmlformats.org/drawingml/2006/table">
            <a:tbl>
              <a:tblPr/>
              <a:tblGrid>
                <a:gridCol w="1497600"/>
                <a:gridCol w="2170800"/>
              </a:tblGrid>
              <a:tr h="349920">
                <a:tc>
                  <a:txBody>
                    <a:bodyPr lIns="90000" rIns="90000" anchor="ctr">
                      <a:noAutofit/>
                    </a:bodyPr>
                    <a:p>
                      <a:pPr>
                        <a:lnSpc>
                          <a:spcPct val="100000"/>
                        </a:lnSpc>
                        <a:buNone/>
                      </a:pPr>
                      <a:r>
                        <a:rPr b="1" lang="en-PH" sz="1600" spc="-1" strike="noStrike">
                          <a:latin typeface="Lato"/>
                        </a:rPr>
                        <a:t>OBJECT</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blackboard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500" spc="-1" strike="noStrike">
                          <a:latin typeface="Lato"/>
                        </a:rPr>
                        <a:t>PLANE FIGURE</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rectangle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600" spc="-1" strike="noStrike">
                          <a:latin typeface="Lato"/>
                        </a:rPr>
                        <a:t>FORMULA</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i="1" lang="en-PH" sz="1800" spc="-1" strike="noStrike">
                          <a:latin typeface="Lato"/>
                        </a:rPr>
                        <a:t>A= length x width</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83" name=""/>
          <p:cNvGraphicFramePr/>
          <p:nvPr/>
        </p:nvGraphicFramePr>
        <p:xfrm>
          <a:off x="3448800" y="4714200"/>
          <a:ext cx="3668040" cy="1049400"/>
        </p:xfrm>
        <a:graphic>
          <a:graphicData uri="http://schemas.openxmlformats.org/drawingml/2006/table">
            <a:tbl>
              <a:tblPr/>
              <a:tblGrid>
                <a:gridCol w="1497600"/>
                <a:gridCol w="2170800"/>
              </a:tblGrid>
              <a:tr h="349920">
                <a:tc>
                  <a:txBody>
                    <a:bodyPr lIns="90000" rIns="90000" anchor="ctr">
                      <a:noAutofit/>
                    </a:bodyPr>
                    <a:p>
                      <a:pPr>
                        <a:lnSpc>
                          <a:spcPct val="100000"/>
                        </a:lnSpc>
                        <a:buNone/>
                      </a:pPr>
                      <a:r>
                        <a:rPr b="1" lang="en-PH" sz="1600" spc="-1" strike="noStrike">
                          <a:latin typeface="Lato"/>
                        </a:rPr>
                        <a:t>OBJECT</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roofs of the houses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500" spc="-1" strike="noStrike">
                          <a:latin typeface="Lato"/>
                        </a:rPr>
                        <a:t>PLANE FIGURE</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triangle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600" spc="-1" strike="noStrike">
                          <a:latin typeface="Lato"/>
                        </a:rPr>
                        <a:t>FORMULA</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i="1" lang="en-PH" sz="1800" spc="-1" strike="noStrike">
                          <a:latin typeface="Lato"/>
                          <a:ea typeface="PingFang SC"/>
                        </a:rPr>
                        <a:t>A= </a:t>
                      </a:r>
                      <a:r>
                        <a:rPr b="0" i="1" lang="en-PH" sz="2400" spc="-1" strike="noStrike">
                          <a:latin typeface="Lato"/>
                          <a:ea typeface="PingFang SC"/>
                        </a:rPr>
                        <a:t>½</a:t>
                      </a:r>
                      <a:r>
                        <a:rPr b="0" i="1" lang="en-PH" sz="1800" spc="-1" strike="noStrike">
                          <a:latin typeface="Lato"/>
                          <a:ea typeface="PingFang SC"/>
                        </a:rPr>
                        <a:t> x  base x height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84" name=""/>
          <p:cNvGraphicFramePr/>
          <p:nvPr/>
        </p:nvGraphicFramePr>
        <p:xfrm>
          <a:off x="8418960" y="1569960"/>
          <a:ext cx="3668040" cy="1067760"/>
        </p:xfrm>
        <a:graphic>
          <a:graphicData uri="http://schemas.openxmlformats.org/drawingml/2006/table">
            <a:tbl>
              <a:tblPr/>
              <a:tblGrid>
                <a:gridCol w="1497600"/>
                <a:gridCol w="2170800"/>
              </a:tblGrid>
              <a:tr h="368280">
                <a:tc>
                  <a:txBody>
                    <a:bodyPr lIns="90000" rIns="90000" anchor="ctr">
                      <a:noAutofit/>
                    </a:bodyPr>
                    <a:p>
                      <a:pPr>
                        <a:lnSpc>
                          <a:spcPct val="100000"/>
                        </a:lnSpc>
                        <a:buNone/>
                      </a:pPr>
                      <a:r>
                        <a:rPr b="1" lang="en-PH" sz="1600" spc="-1" strike="noStrike">
                          <a:latin typeface="Lato"/>
                        </a:rPr>
                        <a:t>OBJECT</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teacher’s bag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500" spc="-1" strike="noStrike">
                          <a:latin typeface="Lato"/>
                        </a:rPr>
                        <a:t>PLANE FIGURE</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trapezoid</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600" spc="-1" strike="noStrike">
                          <a:latin typeface="Lato"/>
                        </a:rPr>
                        <a:t>FORMULA</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i="1" lang="en-PH" sz="1800" spc="-1" strike="noStrike">
                          <a:latin typeface="Lato"/>
                          <a:ea typeface="PingFang SC"/>
                        </a:rPr>
                        <a:t>A= </a:t>
                      </a:r>
                      <a:r>
                        <a:rPr b="0" i="1" lang="en-PH" sz="2400" spc="-1" strike="noStrike">
                          <a:latin typeface="Lato"/>
                          <a:ea typeface="PingFang SC"/>
                        </a:rPr>
                        <a:t>½</a:t>
                      </a:r>
                      <a:r>
                        <a:rPr b="0" i="1" lang="en-PH" sz="1800" spc="-1" strike="noStrike">
                          <a:latin typeface="Lato"/>
                          <a:ea typeface="PingFang SC"/>
                        </a:rPr>
                        <a:t> x height x (base</a:t>
                      </a:r>
                      <a:r>
                        <a:rPr b="0" i="1" lang="en-PH" sz="1800" spc="-1" strike="noStrike" baseline="-8000">
                          <a:latin typeface="Lato"/>
                          <a:ea typeface="PingFang SC"/>
                        </a:rPr>
                        <a:t>1</a:t>
                      </a:r>
                      <a:r>
                        <a:rPr b="0" i="1" lang="en-PH" sz="1800" spc="-1" strike="noStrike">
                          <a:latin typeface="Lato"/>
                          <a:ea typeface="PingFang SC"/>
                        </a:rPr>
                        <a:t> x base</a:t>
                      </a:r>
                      <a:r>
                        <a:rPr b="0" i="1" lang="en-PH" sz="1800" spc="-1" strike="noStrike" baseline="-8000">
                          <a:latin typeface="Lato"/>
                          <a:ea typeface="PingFang SC"/>
                        </a:rPr>
                        <a:t>2</a:t>
                      </a:r>
                      <a:r>
                        <a:rPr b="0" i="1" lang="en-PH" sz="1800" spc="-1" strike="noStrike">
                          <a:latin typeface="Lato"/>
                          <a:ea typeface="PingFang SC"/>
                        </a:rPr>
                        <a: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graphicFrame>
        <p:nvGraphicFramePr>
          <p:cNvPr id="185" name=""/>
          <p:cNvGraphicFramePr/>
          <p:nvPr/>
        </p:nvGraphicFramePr>
        <p:xfrm>
          <a:off x="8174520" y="4883760"/>
          <a:ext cx="3668040" cy="1049400"/>
        </p:xfrm>
        <a:graphic>
          <a:graphicData uri="http://schemas.openxmlformats.org/drawingml/2006/table">
            <a:tbl>
              <a:tblPr/>
              <a:tblGrid>
                <a:gridCol w="1497600"/>
                <a:gridCol w="2170800"/>
              </a:tblGrid>
              <a:tr h="349920">
                <a:tc>
                  <a:txBody>
                    <a:bodyPr lIns="90000" rIns="90000" anchor="ctr">
                      <a:noAutofit/>
                    </a:bodyPr>
                    <a:p>
                      <a:pPr>
                        <a:lnSpc>
                          <a:spcPct val="100000"/>
                        </a:lnSpc>
                        <a:buNone/>
                      </a:pPr>
                      <a:r>
                        <a:rPr b="1" lang="en-PH" sz="1600" spc="-1" strike="noStrike">
                          <a:latin typeface="Lato"/>
                        </a:rPr>
                        <a:t>OBJECT</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wall clock</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500" spc="-1" strike="noStrike">
                          <a:latin typeface="Lato"/>
                        </a:rPr>
                        <a:t>PLANE FIGURE</a:t>
                      </a:r>
                      <a:endParaRPr b="0" lang="en-PH" sz="15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parallelogram</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349920">
                <a:tc>
                  <a:txBody>
                    <a:bodyPr lIns="90000" rIns="90000" anchor="ctr">
                      <a:noAutofit/>
                    </a:bodyPr>
                    <a:p>
                      <a:pPr>
                        <a:lnSpc>
                          <a:spcPct val="100000"/>
                        </a:lnSpc>
                        <a:buNone/>
                      </a:pPr>
                      <a:r>
                        <a:rPr b="1" lang="en-PH" sz="1600" spc="-1" strike="noStrike">
                          <a:latin typeface="Lato"/>
                        </a:rPr>
                        <a:t>FORMULA</a:t>
                      </a:r>
                      <a:endParaRPr b="0" lang="en-PH" sz="1600" spc="-1" strike="noStrike">
                        <a:latin typeface="Arial"/>
                      </a:endParaRPr>
                    </a:p>
                  </a:txBody>
                  <a:tcPr anchor="ctr"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i="1" lang="en-PH" sz="1800" spc="-1" strike="noStrike">
                          <a:latin typeface="Lato"/>
                        </a:rPr>
                        <a:t>A= base x height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86" name=""/>
          <p:cNvSpPr/>
          <p:nvPr/>
        </p:nvSpPr>
        <p:spPr>
          <a:xfrm>
            <a:off x="61020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7" name="PlaceHolder 1"/>
          <p:cNvSpPr>
            <a:spLocks noGrp="1"/>
          </p:cNvSpPr>
          <p:nvPr>
            <p:ph/>
          </p:nvPr>
        </p:nvSpPr>
        <p:spPr>
          <a:xfrm>
            <a:off x="609480" y="1064520"/>
            <a:ext cx="10971720" cy="5162760"/>
          </a:xfrm>
          <a:prstGeom prst="rect">
            <a:avLst/>
          </a:prstGeom>
          <a:noFill/>
          <a:ln w="0">
            <a:noFill/>
          </a:ln>
        </p:spPr>
        <p:txBody>
          <a:bodyPr lIns="0" rIns="0" tIns="0" bIns="0" anchor="t">
            <a:normAutofit fontScale="99000"/>
          </a:bodyPr>
          <a:p>
            <a:pPr algn="just">
              <a:lnSpc>
                <a:spcPct val="100000"/>
              </a:lnSpc>
              <a:buNone/>
            </a:pPr>
            <a:r>
              <a:rPr b="0" lang="en-PH" sz="2000" spc="-1" strike="noStrike">
                <a:latin typeface="Lato"/>
              </a:rPr>
              <a:t>Let us apply these formulas in solving problems involving area. Remember to use the appropriate formula in</a:t>
            </a:r>
            <a:r>
              <a:rPr b="1" lang="en-PH" sz="2000" spc="-1" strike="noStrike">
                <a:latin typeface="Lato"/>
              </a:rPr>
              <a:t> finding the area (A) </a:t>
            </a:r>
            <a:r>
              <a:rPr b="0" lang="en-PH" sz="2000" spc="-1" strike="noStrike">
                <a:latin typeface="Lato"/>
              </a:rPr>
              <a:t>in each problem below.</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PingFang SC"/>
              </a:rPr>
              <a:t>Example 1:</a:t>
            </a:r>
            <a:r>
              <a:rPr b="0" lang="en-PH" sz="2000" spc="-1" strike="noStrike">
                <a:latin typeface="Lato"/>
                <a:ea typeface="PingFang SC"/>
              </a:rPr>
              <a:t> A portrait measures 30 centimeters on each side. What is the area of the portrait?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Since the figure is a square, we will use the formula: </a:t>
            </a:r>
            <a:r>
              <a:rPr b="1" i="1" lang="en-PH" sz="2000" spc="-1" strike="noStrike">
                <a:latin typeface="Lato"/>
                <a:ea typeface="PingFang SC"/>
              </a:rPr>
              <a:t>A = side x side.</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side × side</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30 cm × 30 cm</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900 sq. cm or 900 cm</a:t>
            </a:r>
            <a:r>
              <a:rPr b="0" lang="en-PH" sz="2000" spc="-1" strike="noStrike" baseline="33000">
                <a:latin typeface="Lato"/>
                <a:ea typeface="PingFang SC"/>
              </a:rPr>
              <a:t>2</a:t>
            </a:r>
            <a:r>
              <a:rPr b="0"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The area of the portrait is </a:t>
            </a:r>
            <a:r>
              <a:rPr b="1" lang="en-PH" sz="2000" spc="-1" strike="noStrike">
                <a:latin typeface="Lato"/>
                <a:ea typeface="PingFang SC"/>
              </a:rPr>
              <a:t>900 sq. cm </a:t>
            </a:r>
            <a:r>
              <a:rPr b="0" lang="en-PH" sz="2000" spc="-1" strike="noStrike">
                <a:latin typeface="Lato"/>
                <a:ea typeface="PingFang SC"/>
              </a:rPr>
              <a:t>or</a:t>
            </a:r>
            <a:r>
              <a:rPr b="1" lang="en-PH" sz="2000" spc="-1" strike="noStrike">
                <a:latin typeface="Lato"/>
                <a:ea typeface="PingFang SC"/>
              </a:rPr>
              <a:t> 900 cm</a:t>
            </a:r>
            <a:r>
              <a:rPr b="1" lang="en-PH" sz="2000" spc="-1" strike="noStrike" baseline="33000">
                <a:latin typeface="Lato"/>
                <a:ea typeface="PingFang SC"/>
              </a:rPr>
              <a:t>2</a:t>
            </a:r>
            <a:r>
              <a:rPr b="1"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1" lang="en-PH" sz="2000" spc="-1" strike="noStrike">
                <a:latin typeface="Lato"/>
                <a:ea typeface="PingFang SC"/>
              </a:rPr>
              <a:t>Note</a:t>
            </a:r>
            <a:r>
              <a:rPr b="0" lang="en-PH" sz="2000" spc="-1" strike="noStrike">
                <a:latin typeface="Lato"/>
                <a:ea typeface="PingFang SC"/>
              </a:rPr>
              <a:t>: Always remember to indicate the correct unit of measurements which is </a:t>
            </a:r>
            <a:r>
              <a:rPr b="1" lang="en-PH" sz="2000" spc="-1" strike="noStrike">
                <a:latin typeface="Lato"/>
                <a:ea typeface="PingFang SC"/>
              </a:rPr>
              <a:t>square units</a:t>
            </a:r>
            <a:r>
              <a:rPr b="0" lang="en-PH" sz="2000" spc="-1" strike="noStrike">
                <a:latin typeface="Lato"/>
                <a:ea typeface="PingFang SC"/>
              </a:rPr>
              <a:t> (depending on the given unit of measurement). The following units of measurements are equivalent: </a:t>
            </a:r>
            <a:r>
              <a:rPr b="1" lang="en-PH" sz="2000" spc="-1" strike="noStrike">
                <a:latin typeface="Lato"/>
                <a:ea typeface="PingFang SC"/>
              </a:rPr>
              <a:t>sq. cm</a:t>
            </a:r>
            <a:r>
              <a:rPr b="0" lang="en-PH" sz="2000" spc="-1" strike="noStrike">
                <a:latin typeface="Lato"/>
                <a:ea typeface="PingFang SC"/>
              </a:rPr>
              <a:t> and </a:t>
            </a:r>
            <a:r>
              <a:rPr b="1" lang="en-PH" sz="2000" spc="-1" strike="noStrike">
                <a:latin typeface="Lato"/>
                <a:ea typeface="PingFang SC"/>
              </a:rPr>
              <a:t>cm</a:t>
            </a:r>
            <a:r>
              <a:rPr b="1" lang="en-PH" sz="2000" spc="-1" strike="noStrike" baseline="33000">
                <a:latin typeface="Lato"/>
                <a:ea typeface="PingFang SC"/>
              </a:rPr>
              <a:t>2</a:t>
            </a:r>
            <a:r>
              <a:rPr b="0" lang="en-PH" sz="2000" spc="-1" strike="noStrike">
                <a:latin typeface="Lato"/>
                <a:ea typeface="PingFang SC"/>
              </a:rPr>
              <a:t>, </a:t>
            </a:r>
            <a:r>
              <a:rPr b="1" lang="en-PH" sz="2000" spc="-1" strike="noStrike">
                <a:latin typeface="Lato"/>
                <a:ea typeface="PingFang SC"/>
              </a:rPr>
              <a:t>sq. m</a:t>
            </a:r>
            <a:r>
              <a:rPr b="0" lang="en-PH" sz="2000" spc="-1" strike="noStrike">
                <a:latin typeface="Lato"/>
                <a:ea typeface="PingFang SC"/>
              </a:rPr>
              <a:t> and </a:t>
            </a:r>
            <a:r>
              <a:rPr b="1" lang="en-PH" sz="2000" spc="-1" strike="noStrike">
                <a:latin typeface="Lato"/>
                <a:ea typeface="PingFang SC"/>
              </a:rPr>
              <a:t>m</a:t>
            </a:r>
            <a:r>
              <a:rPr b="1" lang="en-PH" sz="2000" spc="-1" strike="noStrike" baseline="33000">
                <a:latin typeface="Lato"/>
                <a:ea typeface="PingFang SC"/>
              </a:rPr>
              <a:t>2</a:t>
            </a:r>
            <a:r>
              <a:rPr b="0"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p:txBody>
      </p:sp>
      <p:sp>
        <p:nvSpPr>
          <p:cNvPr id="188" name=""/>
          <p:cNvSpPr/>
          <p:nvPr/>
        </p:nvSpPr>
        <p:spPr>
          <a:xfrm>
            <a:off x="60984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pic>
        <p:nvPicPr>
          <p:cNvPr id="189" name="" descr=""/>
          <p:cNvPicPr/>
          <p:nvPr/>
        </p:nvPicPr>
        <p:blipFill>
          <a:blip r:embed="rId1"/>
          <a:stretch/>
        </p:blipFill>
        <p:spPr>
          <a:xfrm>
            <a:off x="8595720" y="2507760"/>
            <a:ext cx="2923560" cy="21715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0" name="PlaceHolder 1"/>
          <p:cNvSpPr>
            <a:spLocks noGrp="1"/>
          </p:cNvSpPr>
          <p:nvPr>
            <p:ph/>
          </p:nvPr>
        </p:nvSpPr>
        <p:spPr>
          <a:xfrm>
            <a:off x="609480" y="1064520"/>
            <a:ext cx="10971720" cy="516276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2:</a:t>
            </a:r>
            <a:r>
              <a:rPr b="0" lang="en-PH" sz="2000" spc="-1" strike="noStrike">
                <a:latin typeface="Lato"/>
              </a:rPr>
              <a:t> Ms. Rivera would like to make a curtain for the blackboard which is 4 meters wide and meters long. What is the area of the blackboard that she needs to cover?</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Since the figure is a rectangle, we will use the formula: </a:t>
            </a:r>
            <a:r>
              <a:rPr b="1" i="1" lang="en-PH" sz="2000" spc="-1" strike="noStrike">
                <a:latin typeface="Lato"/>
                <a:ea typeface="PingFang SC"/>
              </a:rPr>
              <a:t>A = length x width</a:t>
            </a:r>
            <a:r>
              <a:rPr b="0"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length × width</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4 cm × 8 cm</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32 sq. cm or 32 cm</a:t>
            </a:r>
            <a:r>
              <a:rPr b="0" lang="en-PH" sz="2000" spc="-1" strike="noStrike" baseline="33000">
                <a:latin typeface="Lato"/>
                <a:ea typeface="PingFang SC"/>
              </a:rPr>
              <a:t>2</a:t>
            </a:r>
            <a:r>
              <a:rPr b="0"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The area of the blackboard is </a:t>
            </a:r>
            <a:r>
              <a:rPr b="1" lang="en-PH" sz="2000" spc="-1" strike="noStrike">
                <a:latin typeface="Lato"/>
                <a:ea typeface="PingFang SC"/>
              </a:rPr>
              <a:t>32 sq. cm or 32 cm</a:t>
            </a:r>
            <a:r>
              <a:rPr b="1" lang="en-PH" sz="2000" spc="-1" strike="noStrike" baseline="33000">
                <a:latin typeface="Lato"/>
                <a:ea typeface="PingFang SC"/>
              </a:rPr>
              <a:t>2</a:t>
            </a:r>
            <a:r>
              <a:rPr b="0" lang="en-PH" sz="2000" spc="-1" strike="noStrike">
                <a:latin typeface="Lato"/>
                <a:ea typeface="PingFang SC"/>
              </a:rPr>
              <a:t>.</a:t>
            </a:r>
            <a:endParaRPr b="0" lang="en-PH" sz="2000" spc="-1" strike="noStrike">
              <a:latin typeface="Arial"/>
            </a:endParaRPr>
          </a:p>
        </p:txBody>
      </p:sp>
      <p:sp>
        <p:nvSpPr>
          <p:cNvPr id="191" name=""/>
          <p:cNvSpPr/>
          <p:nvPr/>
        </p:nvSpPr>
        <p:spPr>
          <a:xfrm>
            <a:off x="60984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pic>
        <p:nvPicPr>
          <p:cNvPr id="192" name="" descr=""/>
          <p:cNvPicPr/>
          <p:nvPr/>
        </p:nvPicPr>
        <p:blipFill>
          <a:blip r:embed="rId1"/>
          <a:stretch/>
        </p:blipFill>
        <p:spPr>
          <a:xfrm>
            <a:off x="7704000" y="2831400"/>
            <a:ext cx="3756960" cy="2027880"/>
          </a:xfrm>
          <a:prstGeom prst="rect">
            <a:avLst/>
          </a:prstGeom>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3" name="PlaceHolder 1"/>
          <p:cNvSpPr>
            <a:spLocks noGrp="1"/>
          </p:cNvSpPr>
          <p:nvPr>
            <p:ph/>
          </p:nvPr>
        </p:nvSpPr>
        <p:spPr>
          <a:xfrm>
            <a:off x="609480" y="1064520"/>
            <a:ext cx="10971720" cy="516276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3:</a:t>
            </a:r>
            <a:r>
              <a:rPr b="0" lang="en-PH" sz="2000" spc="-1" strike="noStrike">
                <a:latin typeface="Lato"/>
              </a:rPr>
              <a:t> Angelo would like to paint the roof of his miniature house. The roof is triangular with a height of 6 centimeters and a base of 9 centimeters. What is the area of the roof that needs to be painted?</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Since the figure is a triangle, we will use the formula: A = </a:t>
            </a:r>
            <a:r>
              <a:rPr b="0" lang="en-PH" sz="2400" spc="-1" strike="noStrike">
                <a:latin typeface="Lato"/>
                <a:ea typeface="PingFang SC"/>
              </a:rPr>
              <a:t>½</a:t>
            </a:r>
            <a:r>
              <a:rPr b="0" lang="en-PH" sz="2000" spc="-1" strike="noStrike">
                <a:latin typeface="Lato"/>
                <a:ea typeface="PingFang SC"/>
              </a:rPr>
              <a:t> x base x height </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a:t>
            </a:r>
            <a:r>
              <a:rPr b="0" lang="en-PH" sz="2400" spc="-1" strike="noStrike">
                <a:latin typeface="Lato"/>
                <a:ea typeface="PingFang SC"/>
              </a:rPr>
              <a:t>½</a:t>
            </a:r>
            <a:r>
              <a:rPr b="0" lang="en-PH" sz="2000" spc="-1" strike="noStrike">
                <a:latin typeface="Lato"/>
                <a:ea typeface="PingFang SC"/>
              </a:rPr>
              <a:t> x base x height</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a:t>
            </a:r>
            <a:r>
              <a:rPr b="0" lang="en-PH" sz="2400" spc="-1" strike="noStrike">
                <a:latin typeface="Lato"/>
                <a:ea typeface="PingFang SC"/>
              </a:rPr>
              <a:t>½</a:t>
            </a:r>
            <a:r>
              <a:rPr b="0" lang="en-PH" sz="2000" spc="-1" strike="noStrike">
                <a:latin typeface="Lato"/>
                <a:ea typeface="PingFang SC"/>
              </a:rPr>
              <a:t> x 6 cm x 9 cm</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a:t>
            </a:r>
            <a:r>
              <a:rPr b="0" lang="en-PH" sz="2400" spc="-1" strike="noStrike">
                <a:latin typeface="Lato"/>
                <a:ea typeface="PingFang SC"/>
              </a:rPr>
              <a:t>½</a:t>
            </a:r>
            <a:r>
              <a:rPr b="0" lang="en-PH" sz="2000" spc="-1" strike="noStrike">
                <a:latin typeface="Lato"/>
                <a:ea typeface="PingFang SC"/>
              </a:rPr>
              <a:t> x 54 cm</a:t>
            </a:r>
            <a:r>
              <a:rPr b="0" lang="en-PH" sz="2000" spc="-1" strike="noStrike" baseline="33000">
                <a:latin typeface="Lato"/>
                <a:ea typeface="PingFang SC"/>
              </a:rPr>
              <a:t>2</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27 sq. cm or 27 cm</a:t>
            </a:r>
            <a:r>
              <a:rPr b="0" lang="en-PH" sz="2000" spc="-1" strike="noStrike" baseline="33000">
                <a:latin typeface="Lato"/>
                <a:ea typeface="PingFang SC"/>
              </a:rPr>
              <a:t>2</a:t>
            </a:r>
            <a:r>
              <a:rPr b="0" lang="en-PH" sz="2000" spc="-1" strike="noStrike">
                <a:latin typeface="Lato"/>
                <a:ea typeface="PingFang SC"/>
              </a:rPr>
              <a: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The area of the roof that needs to be painted is </a:t>
            </a:r>
            <a:r>
              <a:rPr b="1" lang="en-PH" sz="2000" spc="-1" strike="noStrike">
                <a:latin typeface="Lato"/>
                <a:ea typeface="PingFang SC"/>
              </a:rPr>
              <a:t>27 sq. cm or 27 cm</a:t>
            </a:r>
            <a:r>
              <a:rPr b="1" lang="en-PH" sz="2000" spc="-1" strike="noStrike" baseline="33000">
                <a:latin typeface="Lato"/>
                <a:ea typeface="PingFang SC"/>
              </a:rPr>
              <a:t>2</a:t>
            </a:r>
            <a:r>
              <a:rPr b="0" lang="en-PH" sz="2000" spc="-1" strike="noStrike">
                <a:latin typeface="Lato"/>
                <a:ea typeface="PingFang SC"/>
              </a:rPr>
              <a:t>.</a:t>
            </a:r>
            <a:endParaRPr b="0" lang="en-PH" sz="2000" spc="-1" strike="noStrike">
              <a:latin typeface="Arial"/>
            </a:endParaRPr>
          </a:p>
        </p:txBody>
      </p:sp>
      <p:sp>
        <p:nvSpPr>
          <p:cNvPr id="194" name=""/>
          <p:cNvSpPr/>
          <p:nvPr/>
        </p:nvSpPr>
        <p:spPr>
          <a:xfrm>
            <a:off x="60984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pic>
        <p:nvPicPr>
          <p:cNvPr id="195" name="" descr=""/>
          <p:cNvPicPr/>
          <p:nvPr/>
        </p:nvPicPr>
        <p:blipFill>
          <a:blip r:embed="rId1"/>
          <a:stretch/>
        </p:blipFill>
        <p:spPr>
          <a:xfrm>
            <a:off x="9019080" y="2880000"/>
            <a:ext cx="3040200" cy="20941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6" name="PlaceHolder 1"/>
          <p:cNvSpPr>
            <a:spLocks noGrp="1"/>
          </p:cNvSpPr>
          <p:nvPr>
            <p:ph/>
          </p:nvPr>
        </p:nvSpPr>
        <p:spPr>
          <a:xfrm>
            <a:off x="609480" y="1064520"/>
            <a:ext cx="10971720" cy="5162760"/>
          </a:xfrm>
          <a:prstGeom prst="rect">
            <a:avLst/>
          </a:prstGeom>
          <a:noFill/>
          <a:ln w="0">
            <a:noFill/>
          </a:ln>
        </p:spPr>
        <p:txBody>
          <a:bodyPr lIns="0" rIns="0" tIns="0" bIns="0" anchor="t">
            <a:normAutofit/>
          </a:bodyPr>
          <a:p>
            <a:pPr algn="just">
              <a:lnSpc>
                <a:spcPct val="100000"/>
              </a:lnSpc>
              <a:buNone/>
            </a:pPr>
            <a:r>
              <a:rPr b="1" lang="en-PH" sz="2000" spc="-1" strike="noStrike">
                <a:latin typeface="Lato"/>
              </a:rPr>
              <a:t>Example 4:</a:t>
            </a:r>
            <a:r>
              <a:rPr b="0" lang="en-PH" sz="2000" spc="-1" strike="noStrike">
                <a:latin typeface="Lato"/>
              </a:rPr>
              <a:t> Mica wants to make a new bag for her teacher. She decided to use a satin cloth to cover the trapezoidal bases of the bag with dimensions as shown below. How much cloth does she need to cover the area of one side of the bag?</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Since the figure is a trapezoid, we will use the formula:</a:t>
            </a:r>
            <a:endParaRPr b="0" lang="en-PH" sz="2000" spc="-1" strike="noStrike">
              <a:latin typeface="Arial"/>
            </a:endParaRPr>
          </a:p>
          <a:p>
            <a:pPr>
              <a:lnSpc>
                <a:spcPct val="100000"/>
              </a:lnSpc>
              <a:buNone/>
            </a:pPr>
            <a:r>
              <a:rPr b="1" lang="en-PH" sz="2000" spc="-1" strike="noStrike">
                <a:latin typeface="Lato"/>
                <a:ea typeface="PingFang SC"/>
              </a:rPr>
              <a:t>A=</a:t>
            </a:r>
            <a:r>
              <a:rPr b="1" lang="en-PH" sz="1800" spc="-1" strike="noStrike">
                <a:latin typeface="Lato"/>
                <a:ea typeface="PingFang SC"/>
              </a:rPr>
              <a:t> </a:t>
            </a:r>
            <a:r>
              <a:rPr b="1" lang="en-PH" sz="2400" spc="-1" strike="noStrike">
                <a:latin typeface="Lato"/>
                <a:ea typeface="PingFang SC"/>
              </a:rPr>
              <a:t>½</a:t>
            </a:r>
            <a:r>
              <a:rPr b="1" lang="en-PH" sz="1800" spc="-1" strike="noStrike">
                <a:latin typeface="Lato"/>
                <a:ea typeface="PingFang SC"/>
              </a:rPr>
              <a:t> </a:t>
            </a:r>
            <a:r>
              <a:rPr b="1" lang="en-PH" sz="2000" spc="-1" strike="noStrike">
                <a:latin typeface="Lato"/>
                <a:ea typeface="PingFang SC"/>
              </a:rPr>
              <a:t>x height x (base</a:t>
            </a:r>
            <a:r>
              <a:rPr b="1" lang="en-PH" sz="2000" spc="-1" strike="noStrike" baseline="-8000">
                <a:latin typeface="Lato"/>
                <a:ea typeface="PingFang SC"/>
              </a:rPr>
              <a:t>1</a:t>
            </a:r>
            <a:r>
              <a:rPr b="1" lang="en-PH" sz="2000" spc="-1" strike="noStrike">
                <a:latin typeface="Lato"/>
                <a:ea typeface="PingFang SC"/>
              </a:rPr>
              <a:t> x base</a:t>
            </a:r>
            <a:r>
              <a:rPr b="1" lang="en-PH" sz="2000" spc="-1" strike="noStrike" baseline="-8000">
                <a:latin typeface="Lato"/>
                <a:ea typeface="PingFang SC"/>
              </a:rPr>
              <a:t>2</a:t>
            </a:r>
            <a:r>
              <a:rPr b="1" lang="en-PH" sz="2000" spc="-1" strike="noStrike">
                <a:latin typeface="Lato"/>
                <a:ea typeface="PingFang SC"/>
              </a:rPr>
              <a:t>)</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1800" spc="-1" strike="noStrike">
                <a:latin typeface="Lato"/>
                <a:ea typeface="PingFang SC"/>
              </a:rPr>
              <a:t> </a:t>
            </a:r>
            <a:r>
              <a:rPr b="0" lang="en-PH" sz="1800" spc="-1" strike="noStrike">
                <a:latin typeface="Lato"/>
                <a:ea typeface="PingFang SC"/>
              </a:rPr>
              <a:t>	</a:t>
            </a:r>
            <a:r>
              <a:rPr b="0" lang="en-PH" sz="1800" spc="-1" strike="noStrike">
                <a:latin typeface="Lato"/>
                <a:ea typeface="PingFang SC"/>
              </a:rPr>
              <a:t>	</a:t>
            </a:r>
            <a:r>
              <a:rPr b="0" lang="en-PH" sz="2000" spc="-1" strike="noStrike">
                <a:latin typeface="Lato"/>
                <a:ea typeface="PingFang SC"/>
              </a:rPr>
              <a:t>A= </a:t>
            </a:r>
            <a:r>
              <a:rPr b="0" lang="en-PH" sz="2400" spc="-1" strike="noStrike">
                <a:latin typeface="Lato"/>
                <a:ea typeface="PingFang SC"/>
              </a:rPr>
              <a:t>½</a:t>
            </a:r>
            <a:r>
              <a:rPr b="0" lang="en-PH" sz="2000" spc="-1" strike="noStrike">
                <a:latin typeface="Lato"/>
                <a:ea typeface="PingFang SC"/>
              </a:rPr>
              <a:t> x height x (base</a:t>
            </a:r>
            <a:r>
              <a:rPr b="0" lang="en-PH" sz="2000" spc="-1" strike="noStrike" baseline="-8000">
                <a:latin typeface="Lato"/>
                <a:ea typeface="PingFang SC"/>
              </a:rPr>
              <a:t>1</a:t>
            </a:r>
            <a:r>
              <a:rPr b="0" lang="en-PH" sz="2000" spc="-1" strike="noStrike">
                <a:latin typeface="Lato"/>
                <a:ea typeface="PingFang SC"/>
              </a:rPr>
              <a:t> x base</a:t>
            </a:r>
            <a:r>
              <a:rPr b="0" lang="en-PH" sz="2000" spc="-1" strike="noStrike" baseline="-8000">
                <a:latin typeface="Lato"/>
                <a:ea typeface="PingFang SC"/>
              </a:rPr>
              <a:t>2</a:t>
            </a:r>
            <a:r>
              <a:rPr b="0" lang="en-PH" sz="2000" spc="-1" strike="noStrike">
                <a:latin typeface="Lato"/>
                <a:ea typeface="PingFang SC"/>
              </a:rPr>
              <a:t>)</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a:t>
            </a:r>
            <a:r>
              <a:rPr b="0" lang="en-PH" sz="2400" spc="-1" strike="noStrike">
                <a:latin typeface="Lato"/>
                <a:ea typeface="PingFang SC"/>
              </a:rPr>
              <a:t>½</a:t>
            </a:r>
            <a:r>
              <a:rPr b="0" lang="en-PH" sz="2000" spc="-1" strike="noStrike">
                <a:latin typeface="Lato"/>
                <a:ea typeface="PingFang SC"/>
              </a:rPr>
              <a:t> x 28 cm x (25 cm + 45 cm)</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a:t>
            </a:r>
            <a:r>
              <a:rPr b="0" lang="en-PH" sz="2400" spc="-1" strike="noStrike">
                <a:latin typeface="Lato"/>
                <a:ea typeface="PingFang SC"/>
              </a:rPr>
              <a:t>½ </a:t>
            </a:r>
            <a:r>
              <a:rPr b="0" lang="en-PH" sz="2000" spc="-1" strike="noStrike">
                <a:latin typeface="Lato"/>
                <a:ea typeface="PingFang SC"/>
              </a:rPr>
              <a:t>x 28 cm x 70 cm</a:t>
            </a:r>
            <a:r>
              <a:rPr b="0" lang="en-PH" sz="2400" spc="-1" strike="noStrike">
                <a:latin typeface="Lato"/>
                <a:ea typeface="PingFang SC"/>
              </a:rPr>
              <a:t> </a:t>
            </a:r>
            <a:endParaRPr b="0" lang="en-PH" sz="24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a:t>
            </a:r>
            <a:r>
              <a:rPr b="0" lang="en-PH" sz="2400" spc="-1" strike="noStrike">
                <a:latin typeface="Lato"/>
                <a:ea typeface="PingFang SC"/>
              </a:rPr>
              <a:t>½ </a:t>
            </a:r>
            <a:r>
              <a:rPr b="0" lang="en-PH" sz="2000" spc="-1" strike="noStrike">
                <a:latin typeface="Lato"/>
                <a:ea typeface="PingFang SC"/>
              </a:rPr>
              <a:t>x 1,960 sq. Cm</a:t>
            </a:r>
            <a:endParaRPr b="0" lang="en-PH" sz="2000" spc="-1" strike="noStrike">
              <a:latin typeface="Arial"/>
            </a:endParaRPr>
          </a:p>
          <a:p>
            <a:pPr>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a:t>
            </a:r>
            <a:r>
              <a:rPr b="1" lang="en-PH" sz="2000" spc="-1" strike="noStrike">
                <a:latin typeface="Lato"/>
                <a:ea typeface="PingFang SC"/>
              </a:rPr>
              <a:t>980 sq. cm or cm</a:t>
            </a:r>
            <a:r>
              <a:rPr b="1" lang="en-PH" sz="2000" spc="-1" strike="noStrike" baseline="33000">
                <a:latin typeface="Lato"/>
                <a:ea typeface="PingFang SC"/>
              </a:rPr>
              <a:t>2</a:t>
            </a:r>
            <a:endParaRPr b="0" lang="en-PH" sz="2000" spc="-1" strike="noStrike">
              <a:latin typeface="Arial"/>
            </a:endParaRPr>
          </a:p>
          <a:p>
            <a:pPr>
              <a:lnSpc>
                <a:spcPct val="100000"/>
              </a:lnSpc>
              <a:buNone/>
            </a:pPr>
            <a:endParaRPr b="0" lang="en-PH" sz="2000" spc="-1" strike="noStrike">
              <a:latin typeface="Arial"/>
            </a:endParaRPr>
          </a:p>
          <a:p>
            <a:pPr>
              <a:lnSpc>
                <a:spcPct val="100000"/>
              </a:lnSpc>
              <a:buNone/>
            </a:pPr>
            <a:r>
              <a:rPr b="0" lang="en-PH" sz="2000" spc="-1" strike="noStrike">
                <a:latin typeface="Lato"/>
                <a:ea typeface="PingFang SC"/>
              </a:rPr>
              <a:t>The area of the chosen side of the trapezoidal bag is </a:t>
            </a:r>
            <a:r>
              <a:rPr b="1" lang="en-PH" sz="2000" spc="-1" strike="noStrike">
                <a:latin typeface="Lato"/>
                <a:ea typeface="PingFang SC"/>
              </a:rPr>
              <a:t>980 sq. cm or 980 cm</a:t>
            </a:r>
            <a:r>
              <a:rPr b="1" lang="en-PH" sz="2000" spc="-1" strike="noStrike" baseline="33000">
                <a:latin typeface="Lato"/>
                <a:ea typeface="PingFang SC"/>
              </a:rPr>
              <a:t>2</a:t>
            </a:r>
            <a:r>
              <a:rPr b="1" lang="en-PH" sz="2000" spc="-1" strike="noStrike">
                <a:latin typeface="Lato"/>
                <a:ea typeface="PingFang SC"/>
              </a:rPr>
              <a:t>.</a:t>
            </a:r>
            <a:endParaRPr b="0" lang="en-PH" sz="2000" spc="-1" strike="noStrike">
              <a:latin typeface="Arial"/>
            </a:endParaRPr>
          </a:p>
          <a:p>
            <a:pPr>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p:txBody>
      </p:sp>
      <p:sp>
        <p:nvSpPr>
          <p:cNvPr id="197" name=""/>
          <p:cNvSpPr/>
          <p:nvPr/>
        </p:nvSpPr>
        <p:spPr>
          <a:xfrm>
            <a:off x="60984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pic>
        <p:nvPicPr>
          <p:cNvPr id="198" name="" descr=""/>
          <p:cNvPicPr/>
          <p:nvPr/>
        </p:nvPicPr>
        <p:blipFill>
          <a:blip r:embed="rId1"/>
          <a:stretch/>
        </p:blipFill>
        <p:spPr>
          <a:xfrm>
            <a:off x="7920000" y="2880000"/>
            <a:ext cx="3623760" cy="215964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p:nvPr>
        </p:nvSpPr>
        <p:spPr>
          <a:xfrm>
            <a:off x="609480" y="1064520"/>
            <a:ext cx="10971720" cy="5162760"/>
          </a:xfrm>
          <a:prstGeom prst="rect">
            <a:avLst/>
          </a:prstGeom>
          <a:noFill/>
          <a:ln w="0">
            <a:noFill/>
          </a:ln>
        </p:spPr>
        <p:txBody>
          <a:bodyPr lIns="0" rIns="0" tIns="0" bIns="0" anchor="t">
            <a:normAutofit fontScale="99000"/>
          </a:bodyPr>
          <a:p>
            <a:pPr algn="just">
              <a:lnSpc>
                <a:spcPct val="100000"/>
              </a:lnSpc>
              <a:buNone/>
            </a:pPr>
            <a:r>
              <a:rPr b="1" lang="en-PH" sz="2000" spc="-1" strike="noStrike">
                <a:latin typeface="Lato"/>
              </a:rPr>
              <a:t>Example 5:</a:t>
            </a:r>
            <a:r>
              <a:rPr b="0" lang="en-PH" sz="2000" spc="-1" strike="noStrike">
                <a:latin typeface="Lato"/>
              </a:rPr>
              <a:t> The teacher needs to replace the broken glass cover of the wall clock. The wall clock is parallelogram in shape with a 30-centimeter height and a 45-centimeter base. How much area needs to be covered with glass?</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Solution:</a:t>
            </a:r>
            <a:endParaRPr b="0" lang="en-PH" sz="2000" spc="-1" strike="noStrike">
              <a:latin typeface="Arial"/>
            </a:endParaRPr>
          </a:p>
          <a:p>
            <a:pPr algn="just">
              <a:lnSpc>
                <a:spcPct val="100000"/>
              </a:lnSpc>
              <a:buNone/>
            </a:pPr>
            <a:r>
              <a:rPr b="0" lang="en-PH" sz="2000" spc="-1" strike="noStrike">
                <a:latin typeface="Lato"/>
                <a:ea typeface="PingFang SC"/>
              </a:rPr>
              <a:t>Since the figure is a parallelogram, we will use the formula: </a:t>
            </a:r>
            <a:r>
              <a:rPr b="1" lang="en-PH" sz="2000" spc="-1" strike="noStrike">
                <a:latin typeface="Lato"/>
                <a:ea typeface="PingFang SC"/>
              </a:rPr>
              <a:t>A= base x height</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base × height</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30 cm × 45 cm</a:t>
            </a:r>
            <a:endParaRPr b="0" lang="en-PH" sz="2000" spc="-1" strike="noStrike">
              <a:latin typeface="Arial"/>
            </a:endParaRPr>
          </a:p>
          <a:p>
            <a:pPr algn="just">
              <a:lnSpc>
                <a:spcPct val="100000"/>
              </a:lnSpc>
              <a:buNone/>
            </a:pP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	</a:t>
            </a:r>
            <a:r>
              <a:rPr b="0" lang="en-PH" sz="2000" spc="-1" strike="noStrike">
                <a:latin typeface="Lato"/>
                <a:ea typeface="PingFang SC"/>
              </a:rPr>
              <a:t>A = 1,350 sq. cm or cm</a:t>
            </a:r>
            <a:r>
              <a:rPr b="0" lang="en-PH" sz="2000" spc="-1" strike="noStrike" baseline="33000">
                <a:latin typeface="Lato"/>
                <a:ea typeface="PingFang SC"/>
              </a:rPr>
              <a:t>2</a:t>
            </a: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endParaRPr b="0" lang="en-PH" sz="2000" spc="-1" strike="noStrike">
              <a:latin typeface="Arial"/>
            </a:endParaRPr>
          </a:p>
          <a:p>
            <a:pPr algn="just">
              <a:lnSpc>
                <a:spcPct val="100000"/>
              </a:lnSpc>
              <a:buNone/>
            </a:pPr>
            <a:r>
              <a:rPr b="0" lang="en-PH" sz="2000" spc="-1" strike="noStrike">
                <a:latin typeface="Lato"/>
                <a:ea typeface="PingFang SC"/>
              </a:rPr>
              <a:t>The area to be covered with glass is </a:t>
            </a:r>
            <a:r>
              <a:rPr b="1" lang="en-PH" sz="2000" spc="-1" strike="noStrike">
                <a:latin typeface="Lato"/>
                <a:ea typeface="PingFang SC"/>
              </a:rPr>
              <a:t>1,350 sq. cm or 1,350 cm</a:t>
            </a:r>
            <a:r>
              <a:rPr b="1" lang="en-PH" sz="2000" spc="-1" strike="noStrike" baseline="33000">
                <a:latin typeface="Lato"/>
                <a:ea typeface="PingFang SC"/>
              </a:rPr>
              <a:t>2</a:t>
            </a:r>
            <a:r>
              <a:rPr b="1" lang="en-PH" sz="2000" spc="-1" strike="noStrike">
                <a:latin typeface="Lato"/>
                <a:ea typeface="PingFang SC"/>
              </a:rPr>
              <a:t>.</a:t>
            </a:r>
            <a:endParaRPr b="0" lang="en-PH" sz="2000" spc="-1" strike="noStrike">
              <a:latin typeface="Arial"/>
            </a:endParaRPr>
          </a:p>
          <a:p>
            <a:pPr algn="just">
              <a:lnSpc>
                <a:spcPct val="100000"/>
              </a:lnSpc>
              <a:buNone/>
            </a:pPr>
            <a:r>
              <a:rPr b="1" lang="en-PH" sz="2000" spc="-1" strike="noStrike">
                <a:latin typeface="Lato"/>
                <a:ea typeface="PingFang SC"/>
              </a:rPr>
              <a:t> </a:t>
            </a:r>
            <a:endParaRPr b="0" lang="en-PH" sz="2000" spc="-1" strike="noStrike">
              <a:latin typeface="Arial"/>
            </a:endParaRPr>
          </a:p>
        </p:txBody>
      </p:sp>
      <p:sp>
        <p:nvSpPr>
          <p:cNvPr id="200" name=""/>
          <p:cNvSpPr/>
          <p:nvPr/>
        </p:nvSpPr>
        <p:spPr>
          <a:xfrm>
            <a:off x="609840" y="129600"/>
            <a:ext cx="10971720" cy="1144080"/>
          </a:xfrm>
          <a:prstGeom prst="rect">
            <a:avLst/>
          </a:prstGeom>
          <a:noFill/>
          <a:ln w="0">
            <a:noFill/>
          </a:ln>
        </p:spPr>
        <p:style>
          <a:lnRef idx="0"/>
          <a:fillRef idx="0"/>
          <a:effectRef idx="0"/>
          <a:fontRef idx="minor"/>
        </p:style>
        <p:txBody>
          <a:bodyPr lIns="0" rIns="0" tIns="0" bIns="0" anchor="ctr">
            <a:noAutofit/>
          </a:bodyPr>
          <a:p>
            <a:pPr>
              <a:lnSpc>
                <a:spcPct val="100000"/>
              </a:lnSpc>
              <a:buNone/>
            </a:pPr>
            <a:r>
              <a:rPr b="1" lang="en-PH" sz="3600" spc="-1" strike="noStrike">
                <a:solidFill>
                  <a:srgbClr val="000000"/>
                </a:solidFill>
                <a:latin typeface="Lato"/>
                <a:ea typeface="DejaVu Sans"/>
              </a:rPr>
              <a:t>Formulas for Area</a:t>
            </a:r>
            <a:endParaRPr b="0" lang="en-PH" sz="3600" spc="-1" strike="noStrike">
              <a:latin typeface="Arial"/>
            </a:endParaRPr>
          </a:p>
        </p:txBody>
      </p:sp>
      <p:pic>
        <p:nvPicPr>
          <p:cNvPr id="201" name="" descr=""/>
          <p:cNvPicPr/>
          <p:nvPr/>
        </p:nvPicPr>
        <p:blipFill>
          <a:blip r:embed="rId1"/>
          <a:stretch/>
        </p:blipFill>
        <p:spPr>
          <a:xfrm>
            <a:off x="7978320" y="3312000"/>
            <a:ext cx="3602880" cy="2033280"/>
          </a:xfrm>
          <a:prstGeom prst="rect">
            <a:avLst/>
          </a:prstGeom>
          <a:ln w="0">
            <a:noFill/>
          </a:ln>
        </p:spPr>
      </p:pic>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13483</TotalTime>
  <Application>LibreOffice/7.2.5.2$MacOSX_X86_64 LibreOffice_project/499f9727c189e6ef3471021d6132d4c694f357e5</Application>
  <AppVersion>15.0000</AppVersion>
  <Words>71</Words>
  <Paragraphs>6</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2023-08-22T16:55:27Z</dcterms:modified>
  <cp:revision>5233</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i4>7</vt:i4>
  </property>
</Properties>
</file>