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21200" cy="678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28080" cy="2728080"/>
          </a:xfrm>
          <a:prstGeom prst="rect">
            <a:avLst/>
          </a:prstGeom>
          <a:ln w="0">
            <a:noFill/>
          </a:ln>
        </p:spPr>
      </p:pic>
      <p:sp>
        <p:nvSpPr>
          <p:cNvPr id="2" name="Rectangle 5"/>
          <p:cNvSpPr/>
          <p:nvPr/>
        </p:nvSpPr>
        <p:spPr>
          <a:xfrm>
            <a:off x="3487320" y="1475280"/>
            <a:ext cx="8633520" cy="3791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33520" cy="313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21200" cy="564120"/>
          </a:xfrm>
          <a:prstGeom prst="rect">
            <a:avLst/>
          </a:prstGeom>
          <a:ln w="0">
            <a:noFill/>
          </a:ln>
        </p:spPr>
      </p:pic>
      <p:sp>
        <p:nvSpPr>
          <p:cNvPr id="43" name="Rectangle 7"/>
          <p:cNvSpPr/>
          <p:nvPr/>
        </p:nvSpPr>
        <p:spPr>
          <a:xfrm>
            <a:off x="10868760" y="0"/>
            <a:ext cx="899640" cy="899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63720" cy="963720"/>
          </a:xfrm>
          <a:prstGeom prst="rect">
            <a:avLst/>
          </a:prstGeom>
          <a:ln w="0">
            <a:noFill/>
          </a:ln>
        </p:spPr>
      </p:pic>
      <p:sp>
        <p:nvSpPr>
          <p:cNvPr id="45" name="TextBox 9"/>
          <p:cNvSpPr/>
          <p:nvPr/>
        </p:nvSpPr>
        <p:spPr>
          <a:xfrm>
            <a:off x="185400" y="6362280"/>
            <a:ext cx="4620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44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21200" cy="564120"/>
          </a:xfrm>
          <a:prstGeom prst="rect">
            <a:avLst/>
          </a:prstGeom>
          <a:ln w="0">
            <a:noFill/>
          </a:ln>
        </p:spPr>
      </p:pic>
      <p:sp>
        <p:nvSpPr>
          <p:cNvPr id="86" name="Rectangle 7"/>
          <p:cNvSpPr/>
          <p:nvPr/>
        </p:nvSpPr>
        <p:spPr>
          <a:xfrm>
            <a:off x="10868760" y="0"/>
            <a:ext cx="899640" cy="899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63720" cy="963720"/>
          </a:xfrm>
          <a:prstGeom prst="rect">
            <a:avLst/>
          </a:prstGeom>
          <a:ln w="0">
            <a:noFill/>
          </a:ln>
        </p:spPr>
      </p:pic>
      <p:sp>
        <p:nvSpPr>
          <p:cNvPr id="88" name="TextBox 9"/>
          <p:cNvSpPr/>
          <p:nvPr/>
        </p:nvSpPr>
        <p:spPr>
          <a:xfrm>
            <a:off x="185400" y="6362280"/>
            <a:ext cx="4620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44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45520" cy="331380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960000" y="2774160"/>
            <a:ext cx="7555320" cy="13082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Routine and Nonroutine Problems on Area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69" name="PlaceHolder 2"/>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buNone/>
            </a:pPr>
            <a:r>
              <a:rPr b="0" lang="en-PH" sz="2000" spc="-1" strike="noStrike">
                <a:latin typeface="Lato"/>
              </a:rPr>
              <a:t> </a:t>
            </a:r>
            <a:r>
              <a:rPr b="0" lang="en-PH" sz="2000" spc="-1" strike="noStrike">
                <a:latin typeface="Lato"/>
              </a:rPr>
              <a:t>	</a:t>
            </a:r>
            <a:r>
              <a:rPr b="0" lang="en-PH" sz="2000" spc="-1" strike="noStrike">
                <a:latin typeface="Lato"/>
              </a:rPr>
              <a:t>Stained glass is a popular form of art and architectural design. Different shapes, colors, and images are put together to build stained glass in windows, doors, ceilings, and walls. These are common among churches, museums, and houses. Finding the area according to the intended shape or combination of shapes is essential in designing stained glass for a given part of the house or structure.</a:t>
            </a:r>
            <a:endParaRPr b="0" lang="en-PH" sz="2000" spc="-1" strike="noStrike">
              <a:latin typeface="Lato"/>
              <a:ea typeface="PingFang SC"/>
            </a:endParaRPr>
          </a:p>
        </p:txBody>
      </p:sp>
      <p:pic>
        <p:nvPicPr>
          <p:cNvPr id="170" name="" descr=""/>
          <p:cNvPicPr/>
          <p:nvPr/>
        </p:nvPicPr>
        <p:blipFill>
          <a:blip r:embed="rId1"/>
          <a:stretch/>
        </p:blipFill>
        <p:spPr>
          <a:xfrm>
            <a:off x="1550160" y="2700000"/>
            <a:ext cx="2841840" cy="3410640"/>
          </a:xfrm>
          <a:prstGeom prst="rect">
            <a:avLst/>
          </a:prstGeom>
          <a:ln w="0">
            <a:noFill/>
          </a:ln>
        </p:spPr>
      </p:pic>
      <p:pic>
        <p:nvPicPr>
          <p:cNvPr id="171" name="" descr=""/>
          <p:cNvPicPr/>
          <p:nvPr/>
        </p:nvPicPr>
        <p:blipFill>
          <a:blip r:embed="rId2"/>
          <a:stretch/>
        </p:blipFill>
        <p:spPr>
          <a:xfrm>
            <a:off x="4572000" y="3024000"/>
            <a:ext cx="6113520" cy="2840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73" name="PlaceHolder 2"/>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buNone/>
            </a:pPr>
            <a:r>
              <a:rPr b="0" lang="en-PH" sz="2000" spc="-1" strike="noStrike">
                <a:latin typeface="Lato"/>
              </a:rPr>
              <a:t> </a:t>
            </a:r>
            <a:r>
              <a:rPr b="0" lang="en-PH" sz="2000" spc="-1" strike="noStrike">
                <a:latin typeface="Lato"/>
              </a:rPr>
              <a:t>	</a:t>
            </a:r>
            <a:r>
              <a:rPr b="0" lang="en-PH" sz="2000" spc="-1" strike="noStrike">
                <a:latin typeface="Lato"/>
              </a:rPr>
              <a:t>Before we start solving word problems, let us first recall the 4-step strategy in problem-solving introduced by </a:t>
            </a:r>
            <a:r>
              <a:rPr b="1" lang="en-PH" sz="2000" spc="-1" strike="noStrike">
                <a:latin typeface="Lato"/>
              </a:rPr>
              <a:t>George Polya</a:t>
            </a:r>
            <a:r>
              <a:rPr b="0" lang="en-PH" sz="2000" spc="-1" strike="noStrike">
                <a:latin typeface="Lato"/>
              </a:rPr>
              <a:t>.</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Step 1: Understand the problem.</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In this step, we need to check if we understand the given problem by answering the questions: What is asked in the problem? What is/are given? What is the word clue or hidden question?</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Step 2: Make a plan.</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In this step, we need to think of the strategy on how to solve the problem. Usually, for problems involving geometric figures, we need to consider the formulas that we will use.</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Step 3: Carry out the plan.</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In this step, we will use the strategy or strategies that we identified to solve the given problem.</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Step 4: Look back.</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In this step, we need to check if the answers make sense.</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75" name="PlaceHolder 2"/>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buNone/>
            </a:pPr>
            <a:endParaRPr b="0" lang="en-PH" sz="2000" spc="-1" strike="noStrike">
              <a:latin typeface="Lato"/>
              <a:ea typeface="PingFang SC"/>
            </a:endParaRPr>
          </a:p>
          <a:p>
            <a:pPr algn="just">
              <a:buNone/>
            </a:pPr>
            <a:r>
              <a:rPr b="0" lang="en-PH" sz="2000" spc="-1" strike="noStrike">
                <a:latin typeface="Lato"/>
              </a:rPr>
              <a:t>Now, let us determine the difference between </a:t>
            </a:r>
            <a:r>
              <a:rPr b="1" lang="en-PH" sz="2000" spc="-1" strike="noStrike">
                <a:latin typeface="Lato"/>
              </a:rPr>
              <a:t>routine</a:t>
            </a:r>
            <a:r>
              <a:rPr b="0" lang="en-PH" sz="2000" spc="-1" strike="noStrike">
                <a:latin typeface="Lato"/>
              </a:rPr>
              <a:t> and </a:t>
            </a:r>
            <a:r>
              <a:rPr b="1" lang="en-PH" sz="2000" spc="-1" strike="noStrike">
                <a:latin typeface="Lato"/>
              </a:rPr>
              <a:t>non-routine</a:t>
            </a:r>
            <a:r>
              <a:rPr b="0" lang="en-PH" sz="2000" spc="-1" strike="noStrike">
                <a:latin typeface="Lato"/>
              </a:rPr>
              <a:t> problems.</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A </a:t>
            </a:r>
            <a:r>
              <a:rPr b="1" lang="en-PH" sz="2000" spc="-1" strike="noStrike">
                <a:latin typeface="Lato"/>
              </a:rPr>
              <a:t>routine</a:t>
            </a:r>
            <a:r>
              <a:rPr b="0" lang="en-PH" sz="2000" spc="-1" strike="noStrike">
                <a:latin typeface="Lato"/>
              </a:rPr>
              <a:t> problem has solutions that can be done using at least one of the four fundamental operations and/or ratio whereas a </a:t>
            </a:r>
            <a:r>
              <a:rPr b="1" lang="en-PH" sz="2000" spc="-1" strike="noStrike">
                <a:latin typeface="Lato"/>
              </a:rPr>
              <a:t>non-routine problem</a:t>
            </a:r>
            <a:r>
              <a:rPr b="0" lang="en-PH" sz="2000" spc="-1" strike="noStrike">
                <a:latin typeface="Lato"/>
              </a:rPr>
              <a:t> is a complex problem that can be solved in multiple ways. These types of problems usually do not have immediate solutions. Some strategies that you can use are drawing a diagram and working backward.</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77" name="PlaceHolder 2"/>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buNone/>
            </a:pPr>
            <a:r>
              <a:rPr b="0" lang="en-PH" sz="2000" spc="-1" strike="noStrike">
                <a:latin typeface="Lato"/>
              </a:rPr>
              <a:t>Let us look at the problem of Mrs. Legaspi. She wants to cover their living room floor with carpet. The room is 10 meters long and 7 meters wide. How much carpet is needed to cover the living room floor?</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endParaRPr b="0" lang="en-PH" sz="2000" spc="-1" strike="noStrike">
              <a:latin typeface="Lato"/>
              <a:ea typeface="PingFang SC"/>
            </a:endParaRPr>
          </a:p>
        </p:txBody>
      </p:sp>
      <p:sp>
        <p:nvSpPr>
          <p:cNvPr id="178" name=""/>
          <p:cNvSpPr/>
          <p:nvPr/>
        </p:nvSpPr>
        <p:spPr>
          <a:xfrm>
            <a:off x="720000" y="2052000"/>
            <a:ext cx="10861920" cy="1188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1: Understand the problem.</a:t>
            </a: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The shape of the floor to be carpeted is a rectangle with dimensions 10 meters by 7 meters. We are asked to determine the area of the needed carpet to completely cover the floor area.</a:t>
            </a:r>
            <a:endParaRPr b="0" lang="en-PH" sz="1800" spc="-1" strike="noStrike">
              <a:latin typeface="Lato"/>
              <a:ea typeface="PingFang SC"/>
            </a:endParaRPr>
          </a:p>
        </p:txBody>
      </p:sp>
      <p:sp>
        <p:nvSpPr>
          <p:cNvPr id="179" name=""/>
          <p:cNvSpPr/>
          <p:nvPr/>
        </p:nvSpPr>
        <p:spPr>
          <a:xfrm>
            <a:off x="504000" y="3420000"/>
            <a:ext cx="342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2: Make a Plan.</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strategy do we use?</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We will compute for the area of the living room floor.</a:t>
            </a:r>
            <a:endParaRPr b="0" lang="en-PH" sz="1800" spc="-1" strike="noStrike">
              <a:latin typeface="Arial"/>
              <a:ea typeface="PingFang SC"/>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The formula that we will use is:</a:t>
            </a:r>
            <a:endParaRPr b="0" lang="en-PH" sz="1800" spc="-1" strike="noStrike">
              <a:latin typeface="Arial"/>
              <a:ea typeface="PingFang SC"/>
            </a:endParaRPr>
          </a:p>
          <a:p>
            <a:pPr algn="ctr">
              <a:lnSpc>
                <a:spcPct val="100000"/>
              </a:lnSpc>
              <a:buNone/>
            </a:pPr>
            <a:r>
              <a:rPr b="1" lang="en-PH" sz="1800" spc="-1" strike="noStrike">
                <a:latin typeface="Lato"/>
                <a:ea typeface="PingFang SC"/>
              </a:rPr>
              <a:t>A = length x width</a:t>
            </a:r>
            <a:endParaRPr b="0" lang="en-PH" sz="1800" spc="-1" strike="noStrike">
              <a:latin typeface="Arial"/>
              <a:ea typeface="PingFang SC"/>
            </a:endParaRPr>
          </a:p>
        </p:txBody>
      </p:sp>
      <p:sp>
        <p:nvSpPr>
          <p:cNvPr id="180" name=""/>
          <p:cNvSpPr/>
          <p:nvPr/>
        </p:nvSpPr>
        <p:spPr>
          <a:xfrm>
            <a:off x="4104000" y="3420000"/>
            <a:ext cx="414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3: Carry out the plan.</a:t>
            </a:r>
            <a:endParaRPr b="0" lang="en-PH" sz="1800" spc="-1" strike="noStrike">
              <a:latin typeface="Lato"/>
              <a:ea typeface="PingFang SC"/>
            </a:endParaRPr>
          </a:p>
          <a:p>
            <a:pPr algn="just">
              <a:lnSpc>
                <a:spcPct val="100000"/>
              </a:lnSpc>
              <a:buNone/>
            </a:pPr>
            <a:r>
              <a:rPr b="0" lang="en-PH" sz="1800" spc="-1" strike="noStrike">
                <a:latin typeface="Lato"/>
                <a:ea typeface="PingFang SC"/>
              </a:rPr>
              <a:t>Solution:</a:t>
            </a:r>
            <a:endParaRPr b="0" lang="en-PH" sz="1800" spc="-1" strike="noStrike">
              <a:latin typeface="Lato"/>
              <a:ea typeface="PingFang SC"/>
            </a:endParaRPr>
          </a:p>
          <a:p>
            <a:pPr algn="just">
              <a:lnSpc>
                <a:spcPct val="100000"/>
              </a:lnSpc>
              <a:buNone/>
            </a:pPr>
            <a:r>
              <a:rPr b="1" lang="en-PH" sz="1800" spc="-1" strike="noStrike">
                <a:latin typeface="Lato"/>
                <a:ea typeface="PingFang SC"/>
              </a:rPr>
              <a:t>A = length x width</a:t>
            </a:r>
            <a:endParaRPr b="0" lang="en-PH" sz="1800" spc="-1" strike="noStrike">
              <a:latin typeface="Lato"/>
              <a:ea typeface="PingFang SC"/>
            </a:endParaRPr>
          </a:p>
          <a:p>
            <a:pPr algn="just">
              <a:lnSpc>
                <a:spcPct val="100000"/>
              </a:lnSpc>
              <a:buNone/>
            </a:pPr>
            <a:r>
              <a:rPr b="0" lang="en-PH" sz="1800" spc="-1" strike="noStrike">
                <a:latin typeface="Lato"/>
                <a:ea typeface="PingFang SC"/>
              </a:rPr>
              <a:t>A = 10 m × 7 m</a:t>
            </a:r>
            <a:endParaRPr b="0" lang="en-PH" sz="1800" spc="-1" strike="noStrike">
              <a:latin typeface="Lato"/>
              <a:ea typeface="PingFang SC"/>
            </a:endParaRPr>
          </a:p>
          <a:p>
            <a:pPr algn="just">
              <a:lnSpc>
                <a:spcPct val="100000"/>
              </a:lnSpc>
              <a:buNone/>
            </a:pPr>
            <a:r>
              <a:rPr b="0" lang="en-PH" sz="1800" spc="-1" strike="noStrike">
                <a:latin typeface="Lato"/>
                <a:ea typeface="PingFang SC"/>
              </a:rPr>
              <a:t>A = 70 sq. m</a:t>
            </a:r>
            <a:endParaRPr b="0" lang="en-PH" sz="1800" spc="-1" strike="noStrike">
              <a:latin typeface="Lato"/>
              <a:ea typeface="PingFang SC"/>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The living room has an area of 70 sq. m or m</a:t>
            </a:r>
            <a:r>
              <a:rPr b="0" lang="en-PH" sz="1800" spc="-1" strike="noStrike" baseline="33000">
                <a:latin typeface="Lato"/>
                <a:ea typeface="PingFang SC"/>
              </a:rPr>
              <a:t>2</a:t>
            </a:r>
            <a:r>
              <a:rPr b="0" lang="en-PH" sz="1800" spc="-1" strike="noStrike">
                <a:latin typeface="Lato"/>
                <a:ea typeface="PingFang SC"/>
              </a:rPr>
              <a:t>.</a:t>
            </a:r>
            <a:endParaRPr b="0" lang="en-PH" sz="1800" spc="-1" strike="noStrike">
              <a:latin typeface="Lato"/>
              <a:ea typeface="PingFang SC"/>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The carpeting should cover 70 sq. m or m</a:t>
            </a:r>
            <a:r>
              <a:rPr b="0" lang="en-PH" sz="1800" spc="-1" strike="noStrike" baseline="33000">
                <a:latin typeface="Lato"/>
                <a:ea typeface="PingFang SC"/>
              </a:rPr>
              <a:t>2</a:t>
            </a:r>
            <a:r>
              <a:rPr b="0" lang="en-PH" sz="1800" spc="-1" strike="noStrike">
                <a:latin typeface="Lato"/>
                <a:ea typeface="PingFang SC"/>
              </a:rPr>
              <a:t>.</a:t>
            </a:r>
            <a:endParaRPr b="0" lang="en-PH" sz="1800" spc="-1" strike="noStrike">
              <a:latin typeface="Lato"/>
              <a:ea typeface="PingFang SC"/>
            </a:endParaRPr>
          </a:p>
        </p:txBody>
      </p:sp>
      <p:sp>
        <p:nvSpPr>
          <p:cNvPr id="181" name=""/>
          <p:cNvSpPr/>
          <p:nvPr/>
        </p:nvSpPr>
        <p:spPr>
          <a:xfrm>
            <a:off x="8424000" y="3420000"/>
            <a:ext cx="342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4: Look back.</a:t>
            </a:r>
            <a:endParaRPr b="0" lang="en-PH" sz="1800" spc="-1" strike="noStrike">
              <a:latin typeface="Lato"/>
              <a:ea typeface="PingFang SC"/>
            </a:endParaRPr>
          </a:p>
          <a:p>
            <a:pPr>
              <a:lnSpc>
                <a:spcPct val="100000"/>
              </a:lnSpc>
              <a:buNone/>
            </a:pPr>
            <a:r>
              <a:rPr b="1" lang="en-PH" sz="1800" spc="-1" strike="noStrike">
                <a:latin typeface="Lato"/>
                <a:ea typeface="PingFang SC"/>
              </a:rPr>
              <a:t>Ask yourself the following questions:</a:t>
            </a:r>
            <a:endParaRPr b="0" lang="en-PH" sz="1800" spc="-1" strike="noStrike">
              <a:latin typeface="Lato"/>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Did you use the correct formula?</a:t>
            </a:r>
            <a:endParaRPr b="0" lang="en-PH" sz="1800" spc="-1" strike="noStrike">
              <a:latin typeface="Lato"/>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Does the answer make sense?</a:t>
            </a:r>
            <a:endParaRPr b="0" lang="en-PH" sz="1800" spc="-1" strike="noStrike">
              <a:latin typeface="Lato"/>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Did you label the answer correctly?</a:t>
            </a:r>
            <a:endParaRPr b="0" lang="en-PH" sz="18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83" name="PlaceHolder 2"/>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buNone/>
            </a:pPr>
            <a:r>
              <a:rPr b="1" lang="en-PH" sz="2000" spc="-1" strike="noStrike">
                <a:latin typeface="Lato"/>
              </a:rPr>
              <a:t>Let us have another example.</a:t>
            </a:r>
            <a:endParaRPr b="0" lang="en-PH" sz="2000" spc="-1" strike="noStrike">
              <a:latin typeface="Lato"/>
              <a:ea typeface="PingFang SC"/>
            </a:endParaRPr>
          </a:p>
          <a:p>
            <a:pPr algn="just">
              <a:buNone/>
            </a:pPr>
            <a:r>
              <a:rPr b="1" lang="en-PH" sz="2000" spc="-1" strike="noStrike">
                <a:latin typeface="Lato"/>
              </a:rPr>
              <a:t> </a:t>
            </a:r>
            <a:r>
              <a:rPr b="1" lang="en-PH" sz="2000" spc="-1" strike="noStrike">
                <a:latin typeface="Lato"/>
              </a:rPr>
              <a:t>	</a:t>
            </a:r>
            <a:r>
              <a:rPr b="0" lang="en-PH" sz="2000" spc="-1" strike="noStrike">
                <a:latin typeface="Lato"/>
              </a:rPr>
              <a:t>A triangular flag has a base of 12 centimeters and a height of 35 centimeters. How much cloth was used to make the flag?</a:t>
            </a:r>
            <a:endParaRPr b="0" lang="en-PH" sz="2000" spc="-1" strike="noStrike">
              <a:latin typeface="Lato"/>
              <a:ea typeface="PingFang SC"/>
            </a:endParaRPr>
          </a:p>
        </p:txBody>
      </p:sp>
      <p:sp>
        <p:nvSpPr>
          <p:cNvPr id="184" name=""/>
          <p:cNvSpPr/>
          <p:nvPr/>
        </p:nvSpPr>
        <p:spPr>
          <a:xfrm>
            <a:off x="720000" y="2052000"/>
            <a:ext cx="10861920" cy="1188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1: Understand the problem.</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facts are given? </a:t>
            </a:r>
            <a:r>
              <a:rPr b="0" lang="en-PH" sz="1800" spc="-1" strike="noStrike">
                <a:latin typeface="Lato"/>
                <a:ea typeface="PingFang SC"/>
              </a:rPr>
              <a:t>The triangular flag has a base of 12 centimeters and a height of 35 centimeters.</a:t>
            </a:r>
            <a:endParaRPr b="0" lang="en-PH" sz="1800" spc="-1" strike="noStrike">
              <a:latin typeface="Arial"/>
              <a:ea typeface="PingFang SC"/>
            </a:endParaRPr>
          </a:p>
          <a:p>
            <a:pPr algn="just">
              <a:lnSpc>
                <a:spcPct val="100000"/>
              </a:lnSpc>
              <a:buNone/>
            </a:pPr>
            <a:r>
              <a:rPr b="1" lang="en-PH" sz="1800" spc="-1" strike="noStrike">
                <a:latin typeface="Lato"/>
                <a:ea typeface="PingFang SC"/>
              </a:rPr>
              <a:t>What is asked? </a:t>
            </a:r>
            <a:r>
              <a:rPr b="0" lang="en-PH" sz="1800" spc="-1" strike="noStrike">
                <a:latin typeface="Lato"/>
                <a:ea typeface="PingFang SC"/>
              </a:rPr>
              <a:t>The amount of cloth used in making the flag.</a:t>
            </a:r>
            <a:endParaRPr b="0" lang="en-PH" sz="1800" spc="-1" strike="noStrike">
              <a:latin typeface="Arial"/>
              <a:ea typeface="PingFang SC"/>
            </a:endParaRPr>
          </a:p>
        </p:txBody>
      </p:sp>
      <p:sp>
        <p:nvSpPr>
          <p:cNvPr id="185" name=""/>
          <p:cNvSpPr/>
          <p:nvPr/>
        </p:nvSpPr>
        <p:spPr>
          <a:xfrm>
            <a:off x="504000" y="3420000"/>
            <a:ext cx="342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2: Make a Plan.</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strategy do we use?</a:t>
            </a:r>
            <a:endParaRPr b="0" lang="en-PH" sz="1800" spc="-1" strike="noStrike">
              <a:latin typeface="Arial"/>
              <a:ea typeface="PingFang SC"/>
            </a:endParaRPr>
          </a:p>
          <a:p>
            <a:pPr algn="just">
              <a:lnSpc>
                <a:spcPct val="100000"/>
              </a:lnSpc>
              <a:buNone/>
            </a:pPr>
            <a:r>
              <a:rPr b="0" lang="en-PH" sz="1800" spc="-1" strike="noStrike">
                <a:latin typeface="Lato"/>
                <a:ea typeface="PingFang SC"/>
              </a:rPr>
              <a:t>We will compute for the area of the triangular flag.</a:t>
            </a:r>
            <a:endParaRPr b="0" lang="en-PH" sz="1800" spc="-1" strike="noStrike">
              <a:latin typeface="Arial"/>
              <a:ea typeface="PingFang SC"/>
            </a:endParaRPr>
          </a:p>
          <a:p>
            <a:pPr algn="just">
              <a:lnSpc>
                <a:spcPct val="100000"/>
              </a:lnSpc>
              <a:buNone/>
            </a:pPr>
            <a:r>
              <a:rPr b="0" lang="en-PH" sz="1800" spc="-1" strike="noStrike">
                <a:latin typeface="Lato"/>
                <a:ea typeface="PingFang SC"/>
              </a:rPr>
              <a:t>The formula that we will use is:</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ctr">
              <a:lnSpc>
                <a:spcPct val="100000"/>
              </a:lnSpc>
              <a:buNone/>
            </a:pPr>
            <a:r>
              <a:rPr b="1" lang="en-PH" sz="1800" spc="-1" strike="noStrike">
                <a:latin typeface="Lato"/>
                <a:ea typeface="PingFang SC"/>
              </a:rPr>
              <a:t>A = </a:t>
            </a:r>
            <a:r>
              <a:rPr b="1" lang="en-PH" sz="2000" spc="-1" strike="noStrike">
                <a:latin typeface="Lato"/>
                <a:ea typeface="PingFang SC"/>
              </a:rPr>
              <a:t>½</a:t>
            </a:r>
            <a:r>
              <a:rPr b="1" lang="en-PH" sz="1800" spc="-1" strike="noStrike">
                <a:latin typeface="Lato"/>
                <a:ea typeface="PingFang SC"/>
              </a:rPr>
              <a:t> x base x height</a:t>
            </a:r>
            <a:endParaRPr b="0" lang="en-PH" sz="1800" spc="-1" strike="noStrike">
              <a:latin typeface="Arial"/>
              <a:ea typeface="PingFang SC"/>
            </a:endParaRPr>
          </a:p>
        </p:txBody>
      </p:sp>
      <p:sp>
        <p:nvSpPr>
          <p:cNvPr id="186" name=""/>
          <p:cNvSpPr/>
          <p:nvPr/>
        </p:nvSpPr>
        <p:spPr>
          <a:xfrm>
            <a:off x="4104000" y="3420000"/>
            <a:ext cx="414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3: Carry out the plan.</a:t>
            </a:r>
            <a:endParaRPr b="0" lang="en-PH" sz="1800" spc="-1" strike="noStrike">
              <a:latin typeface="Lato"/>
              <a:ea typeface="PingFang SC"/>
            </a:endParaRPr>
          </a:p>
          <a:p>
            <a:pPr algn="just">
              <a:lnSpc>
                <a:spcPct val="100000"/>
              </a:lnSpc>
              <a:buNone/>
            </a:pPr>
            <a:r>
              <a:rPr b="0" lang="en-PH" sz="1800" spc="-1" strike="noStrike">
                <a:latin typeface="Lato"/>
                <a:ea typeface="PingFang SC"/>
              </a:rPr>
              <a:t>Solution:</a:t>
            </a:r>
            <a:endParaRPr b="0" lang="en-PH" sz="1800" spc="-1" strike="noStrike">
              <a:latin typeface="Lato"/>
              <a:ea typeface="PingFang SC"/>
            </a:endParaRPr>
          </a:p>
          <a:p>
            <a:pPr>
              <a:lnSpc>
                <a:spcPct val="100000"/>
              </a:lnSpc>
              <a:buNone/>
            </a:pPr>
            <a:r>
              <a:rPr b="1" lang="en-PH" sz="1800" spc="-1" strike="noStrike">
                <a:latin typeface="Lato"/>
                <a:ea typeface="PingFang SC"/>
              </a:rPr>
              <a:t>A = ½ x base x height</a:t>
            </a:r>
            <a:endParaRPr b="0" lang="en-PH" sz="1800" spc="-1" strike="noStrike">
              <a:latin typeface="Lato"/>
              <a:ea typeface="PingFang SC"/>
            </a:endParaRPr>
          </a:p>
          <a:p>
            <a:pPr>
              <a:lnSpc>
                <a:spcPct val="100000"/>
              </a:lnSpc>
              <a:buNone/>
            </a:pPr>
            <a:r>
              <a:rPr b="0" lang="en-PH" sz="1800" spc="-1" strike="noStrike">
                <a:latin typeface="Lato"/>
                <a:ea typeface="PingFang SC"/>
              </a:rPr>
              <a:t>A = ½ x 12 cm x 35 cm</a:t>
            </a:r>
            <a:endParaRPr b="0" lang="en-PH" sz="1800" spc="-1" strike="noStrike">
              <a:latin typeface="Lato"/>
              <a:ea typeface="PingFang SC"/>
            </a:endParaRPr>
          </a:p>
          <a:p>
            <a:pPr>
              <a:lnSpc>
                <a:spcPct val="100000"/>
              </a:lnSpc>
              <a:buNone/>
            </a:pPr>
            <a:r>
              <a:rPr b="0" lang="en-PH" sz="1800" spc="-1" strike="noStrike">
                <a:latin typeface="Lato"/>
                <a:ea typeface="PingFang SC"/>
              </a:rPr>
              <a:t>A =          sq. cm</a:t>
            </a:r>
            <a:endParaRPr b="0" lang="en-PH" sz="1800" spc="-1" strike="noStrike">
              <a:latin typeface="Lato"/>
              <a:ea typeface="PingFang SC"/>
            </a:endParaRPr>
          </a:p>
          <a:p>
            <a:pPr>
              <a:lnSpc>
                <a:spcPct val="100000"/>
              </a:lnSpc>
              <a:buNone/>
            </a:pPr>
            <a:r>
              <a:rPr b="0" lang="en-PH" sz="1800" spc="-1" strike="noStrike">
                <a:latin typeface="Lato"/>
                <a:ea typeface="PingFang SC"/>
              </a:rPr>
              <a:t>A = 210 sq. cm</a:t>
            </a:r>
            <a:endParaRPr b="0" lang="en-PH" sz="1800" spc="-1" strike="noStrike">
              <a:latin typeface="Lato"/>
              <a:ea typeface="PingFang SC"/>
            </a:endParaRPr>
          </a:p>
          <a:p>
            <a:r>
              <a:rPr b="0" lang="en-PH" sz="1800" spc="-1" strike="noStrike">
                <a:latin typeface="Lato"/>
                <a:ea typeface="PingFang SC"/>
              </a:rPr>
              <a:t>	</a:t>
            </a:r>
            <a:r>
              <a:rPr b="0" lang="en-PH" sz="1800" spc="-1" strike="noStrike">
                <a:latin typeface="Lato"/>
                <a:ea typeface="PingFang SC"/>
              </a:rPr>
              <a:t>The area of the cloth used to make the triangular flag is 210 sq. cm </a:t>
            </a:r>
            <a:r>
              <a:rPr b="0" lang="en-PH" sz="1800" spc="-1" strike="noStrike">
                <a:latin typeface="Lato"/>
                <a:ea typeface=""/>
              </a:rPr>
              <a:t>or 210 cm</a:t>
            </a:r>
            <a:r>
              <a:rPr b="0" lang="en-PH" sz="1800" spc="-1" strike="noStrike" baseline="33000">
                <a:latin typeface="Lato"/>
                <a:ea typeface=""/>
              </a:rPr>
              <a:t>2</a:t>
            </a:r>
            <a:r>
              <a:rPr b="0" lang="en-PH" sz="1800" spc="-1" strike="noStrike">
                <a:latin typeface="Lato"/>
                <a:ea typeface=""/>
              </a:rPr>
              <a:t>.</a:t>
            </a:r>
            <a:endParaRPr b="0" lang="en-PH" sz="1800" spc="-1" strike="noStrike">
              <a:latin typeface="Lato"/>
              <a:ea typeface="ÐÎ“æþ"/>
            </a:endParaRPr>
          </a:p>
        </p:txBody>
      </p:sp>
      <p:sp>
        <p:nvSpPr>
          <p:cNvPr id="187" name=""/>
          <p:cNvSpPr/>
          <p:nvPr/>
        </p:nvSpPr>
        <p:spPr>
          <a:xfrm>
            <a:off x="8424000" y="3420000"/>
            <a:ext cx="3420000" cy="2556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4: Look back.</a:t>
            </a:r>
            <a:endParaRPr b="0" lang="en-PH" sz="1800" spc="-1" strike="noStrike">
              <a:latin typeface="Arial"/>
              <a:ea typeface="PingFang SC"/>
            </a:endParaRPr>
          </a:p>
          <a:p>
            <a:pPr>
              <a:lnSpc>
                <a:spcPct val="100000"/>
              </a:lnSpc>
              <a:buNone/>
            </a:pPr>
            <a:r>
              <a:rPr b="1" lang="en-PH" sz="1800" spc="-1" strike="noStrike">
                <a:latin typeface="Lato"/>
                <a:ea typeface="PingFang SC"/>
              </a:rPr>
              <a:t>Ask yourself the following questions:</a:t>
            </a:r>
            <a:endParaRPr b="0" lang="en-PH" sz="1800" spc="-1" strike="noStrike">
              <a:latin typeface="Arial"/>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Did you use the correct formula?</a:t>
            </a:r>
            <a:endParaRPr b="0" lang="en-PH" sz="1800" spc="-1" strike="noStrike">
              <a:latin typeface="Arial"/>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Does the answer make sense?</a:t>
            </a:r>
            <a:endParaRPr b="0" lang="en-PH" sz="1800" spc="-1" strike="noStrike">
              <a:latin typeface="Arial"/>
              <a:ea typeface="PingFang SC"/>
            </a:endParaRPr>
          </a:p>
          <a:p>
            <a:pPr marL="216000" indent="-216000">
              <a:lnSpc>
                <a:spcPct val="100000"/>
              </a:lnSpc>
              <a:buClr>
                <a:srgbClr val="000000"/>
              </a:buClr>
              <a:buFont typeface="StarSymbol"/>
              <a:buAutoNum type="arabicParenR"/>
            </a:pPr>
            <a:r>
              <a:rPr b="0" lang="en-PH" sz="1800" spc="-1" strike="noStrike">
                <a:latin typeface="Lato"/>
                <a:ea typeface="PingFang SC"/>
              </a:rPr>
              <a:t>Did you label the answer correctly?</a:t>
            </a:r>
            <a:endParaRPr b="0" lang="en-PH" sz="1800" spc="-1" strike="noStrike">
              <a:latin typeface="Arial"/>
              <a:ea typeface="PingFang SC"/>
            </a:endParaRPr>
          </a:p>
        </p:txBody>
      </p:sp>
      <mc:AlternateContent>
        <mc:Choice xmlns:a14="http://schemas.microsoft.com/office/drawing/2010/main" Requires="a14">
          <p:sp>
            <p:nvSpPr>
              <p:cNvPr id="188" name=""/>
              <p:cNvSpPr txBox="1"/>
              <p:nvPr/>
            </p:nvSpPr>
            <p:spPr>
              <a:xfrm>
                <a:off x="4572360" y="4536360"/>
                <a:ext cx="719640" cy="359640"/>
              </a:xfrm>
              <a:prstGeom prst="rect">
                <a:avLst/>
              </a:prstGeom>
            </p:spPr>
            <p:txBody>
              <a:bodyPr/>
              <a:p>
                <a14:m>
                  <m:oMath xmlns:m="http://schemas.openxmlformats.org/officeDocument/2006/math">
                    <m:f>
                      <m:num>
                        <m:r>
                          <m:t xml:space="preserve">1</m:t>
                        </m:r>
                        <m:r>
                          <m:t xml:space="preserve">x</m:t>
                        </m:r>
                        <m:r>
                          <m:t xml:space="preserve">420</m:t>
                        </m:r>
                      </m:num>
                      <m:den>
                        <m:r>
                          <m:t xml:space="preserve">2</m:t>
                        </m:r>
                      </m:den>
                    </m:f>
                  </m:oMath>
                </a14:m>
              </a:p>
            </p:txBody>
          </p:sp>
        </mc:Choice>
        <mc:Fallback/>
      </mc:AlternateContent>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90" name="PlaceHolder 2"/>
          <p:cNvSpPr>
            <a:spLocks noGrp="1"/>
          </p:cNvSpPr>
          <p:nvPr>
            <p:ph/>
          </p:nvPr>
        </p:nvSpPr>
        <p:spPr>
          <a:xfrm>
            <a:off x="609480" y="936000"/>
            <a:ext cx="10972440" cy="5040000"/>
          </a:xfrm>
          <a:prstGeom prst="rect">
            <a:avLst/>
          </a:prstGeom>
          <a:noFill/>
          <a:ln w="0">
            <a:noFill/>
          </a:ln>
        </p:spPr>
        <p:txBody>
          <a:bodyPr lIns="0" rIns="0" tIns="0" bIns="0" anchor="t">
            <a:normAutofit/>
          </a:bodyPr>
          <a:p>
            <a:pPr algn="just">
              <a:buNone/>
            </a:pPr>
            <a:r>
              <a:rPr b="1" lang="en-PH" sz="1800" spc="-1" strike="noStrike">
                <a:latin typeface="Lato"/>
              </a:rPr>
              <a:t>Let us try to solve a non-routine problem involving area.</a:t>
            </a:r>
            <a:endParaRPr b="0" lang="en-PH" sz="1800" spc="-1" strike="noStrike">
              <a:latin typeface="Lato"/>
              <a:ea typeface="PingFang SC"/>
            </a:endParaRPr>
          </a:p>
          <a:p>
            <a:pPr algn="just">
              <a:buNone/>
            </a:pPr>
            <a:r>
              <a:rPr b="0" lang="en-PH" sz="1800" spc="-1" strike="noStrike">
                <a:latin typeface="Lato"/>
              </a:rPr>
              <a:t>The top surfaces of two combined tables are to be covered with a flat linen. A square table with a side length of 60 centimeters needs to be placed adjacent to a rectangular table so that the tables form an L shape. What is the area of the top surface of the combined tables if the rectangle is 180 centimeters long and 60 centimeters wide?</a:t>
            </a:r>
            <a:endParaRPr b="0" lang="en-PH" sz="1800" spc="-1" strike="noStrike">
              <a:latin typeface="Lato"/>
              <a:ea typeface="PingFang SC"/>
            </a:endParaRPr>
          </a:p>
        </p:txBody>
      </p:sp>
      <p:sp>
        <p:nvSpPr>
          <p:cNvPr id="191" name=""/>
          <p:cNvSpPr/>
          <p:nvPr/>
        </p:nvSpPr>
        <p:spPr>
          <a:xfrm>
            <a:off x="720000" y="2340000"/>
            <a:ext cx="10861920" cy="2520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1: Understand the problem.</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facts are given?</a:t>
            </a:r>
            <a:endParaRPr b="0" lang="en-PH" sz="1800" spc="-1" strike="noStrike">
              <a:latin typeface="Arial"/>
              <a:ea typeface="PingFang SC"/>
            </a:endParaRPr>
          </a:p>
          <a:p>
            <a:pPr algn="just">
              <a:lnSpc>
                <a:spcPct val="100000"/>
              </a:lnSpc>
              <a:buNone/>
            </a:pPr>
            <a:r>
              <a:rPr b="0" lang="en-PH" sz="1800" spc="-1" strike="noStrike">
                <a:latin typeface="Lato"/>
                <a:ea typeface="PingFang SC"/>
              </a:rPr>
              <a:t>1. There are two tables. One is in the shape of a rectangle and the other is a square.</a:t>
            </a:r>
            <a:endParaRPr b="0" lang="en-PH" sz="1800" spc="-1" strike="noStrike">
              <a:latin typeface="Arial"/>
              <a:ea typeface="PingFang SC"/>
            </a:endParaRPr>
          </a:p>
          <a:p>
            <a:pPr algn="just">
              <a:lnSpc>
                <a:spcPct val="100000"/>
              </a:lnSpc>
              <a:buNone/>
            </a:pPr>
            <a:r>
              <a:rPr b="0" lang="en-PH" sz="1800" spc="-1" strike="noStrike">
                <a:latin typeface="Lato"/>
                <a:ea typeface="PingFang SC"/>
              </a:rPr>
              <a:t>2. The side length of the square table is 60 centimeters.</a:t>
            </a:r>
            <a:endParaRPr b="0" lang="en-PH" sz="1800" spc="-1" strike="noStrike">
              <a:latin typeface="Arial"/>
              <a:ea typeface="PingFang SC"/>
            </a:endParaRPr>
          </a:p>
          <a:p>
            <a:pPr algn="just">
              <a:lnSpc>
                <a:spcPct val="100000"/>
              </a:lnSpc>
              <a:buNone/>
            </a:pPr>
            <a:r>
              <a:rPr b="0" lang="en-PH" sz="1800" spc="-1" strike="noStrike">
                <a:latin typeface="Lato"/>
                <a:ea typeface="PingFang SC"/>
              </a:rPr>
              <a:t>3. The length of the rectangular table is 180 centimeters and the width is 60 centimeters.</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is asked?</a:t>
            </a:r>
            <a:endParaRPr b="0" lang="en-PH" sz="1800" spc="-1" strike="noStrike">
              <a:latin typeface="Arial"/>
              <a:ea typeface="PingFang SC"/>
            </a:endParaRPr>
          </a:p>
          <a:p>
            <a:pPr algn="just">
              <a:lnSpc>
                <a:spcPct val="100000"/>
              </a:lnSpc>
              <a:buNone/>
            </a:pPr>
            <a:r>
              <a:rPr b="0" lang="en-PH" sz="1800" spc="-1" strike="noStrike">
                <a:latin typeface="Lato"/>
                <a:ea typeface="PingFang SC"/>
              </a:rPr>
              <a:t>The area of the top surface of the combined tables.</a:t>
            </a:r>
            <a:endParaRPr b="0" lang="en-PH" sz="1800" spc="-1" strike="noStrike">
              <a:latin typeface="Arial"/>
              <a:ea typeface="PingFang SC"/>
            </a:endParaRPr>
          </a:p>
        </p:txBody>
      </p:sp>
      <p:sp>
        <p:nvSpPr>
          <p:cNvPr id="192" name=""/>
          <p:cNvSpPr/>
          <p:nvPr/>
        </p:nvSpPr>
        <p:spPr>
          <a:xfrm>
            <a:off x="720000" y="4932000"/>
            <a:ext cx="10861920" cy="1260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2: Make a plan.</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1" lang="en-PH" sz="1800" spc="-1" strike="noStrike">
                <a:latin typeface="Lato"/>
                <a:ea typeface="PingFang SC"/>
              </a:rPr>
              <a:t>What strategy do we use?</a:t>
            </a:r>
            <a:endParaRPr b="0" lang="en-PH" sz="1800" spc="-1" strike="noStrike">
              <a:latin typeface="Arial"/>
              <a:ea typeface="PingFang SC"/>
            </a:endParaRPr>
          </a:p>
          <a:p>
            <a:pPr algn="just">
              <a:lnSpc>
                <a:spcPct val="100000"/>
              </a:lnSpc>
              <a:buNone/>
            </a:pPr>
            <a:r>
              <a:rPr b="0" lang="en-PH" sz="1800" spc="-1" strike="noStrike">
                <a:latin typeface="Lato"/>
                <a:ea typeface="PingFang SC"/>
              </a:rPr>
              <a:t>The situation in the problem can be best visualized by drawing a diagram.</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806400"/>
          </a:xfrm>
          <a:prstGeom prst="rect">
            <a:avLst/>
          </a:prstGeom>
          <a:noFill/>
          <a:ln w="0">
            <a:noFill/>
          </a:ln>
        </p:spPr>
        <p:txBody>
          <a:bodyPr lIns="0" rIns="0" tIns="0" bIns="0" anchor="ctr">
            <a:noAutofit/>
          </a:bodyPr>
          <a:p>
            <a:r>
              <a:rPr b="1" lang="en-PH" sz="3600" spc="-1" strike="noStrike">
                <a:latin typeface="Lato"/>
              </a:rPr>
              <a:t>Routine and Non-routine Problems on Area</a:t>
            </a:r>
            <a:endParaRPr b="1" lang="en-PH" sz="3600" spc="-1" strike="noStrike">
              <a:latin typeface="Lato"/>
            </a:endParaRPr>
          </a:p>
        </p:txBody>
      </p:sp>
      <p:sp>
        <p:nvSpPr>
          <p:cNvPr id="194" name="PlaceHolder 2"/>
          <p:cNvSpPr>
            <a:spLocks noGrp="1"/>
          </p:cNvSpPr>
          <p:nvPr>
            <p:ph/>
          </p:nvPr>
        </p:nvSpPr>
        <p:spPr>
          <a:xfrm>
            <a:off x="609480" y="936000"/>
            <a:ext cx="10972440" cy="5040000"/>
          </a:xfrm>
          <a:prstGeom prst="rect">
            <a:avLst/>
          </a:prstGeom>
          <a:noFill/>
          <a:ln w="0">
            <a:noFill/>
          </a:ln>
        </p:spPr>
        <p:txBody>
          <a:bodyPr lIns="0" rIns="0" tIns="0" bIns="0" anchor="t">
            <a:normAutofit/>
          </a:bodyPr>
          <a:p>
            <a:pPr algn="just">
              <a:buNone/>
            </a:pPr>
            <a:r>
              <a:rPr b="1" lang="en-PH" sz="1800" spc="-1" strike="noStrike">
                <a:latin typeface="Lato"/>
              </a:rPr>
              <a:t>Let us try to solve a non-routine problem involving area.</a:t>
            </a:r>
            <a:endParaRPr b="0" lang="en-PH" sz="1800" spc="-1" strike="noStrike">
              <a:latin typeface="Lato"/>
              <a:ea typeface="PingFang SC"/>
            </a:endParaRPr>
          </a:p>
          <a:p>
            <a:pPr algn="just">
              <a:buNone/>
            </a:pPr>
            <a:r>
              <a:rPr b="0" lang="en-PH" sz="1800" spc="-1" strike="noStrike">
                <a:latin typeface="Lato"/>
              </a:rPr>
              <a:t>The top surfaces of two combined tables are to be covered with a flat linen. A square table with a side length of 60 centimeters needs to be placed adjacent to a rectangular table so that the tables form an L shape. What is the area of the top surface of the combined tables if the rectangle is 180 centimeters long and 60 centimeters wide?</a:t>
            </a:r>
            <a:endParaRPr b="0" lang="en-PH" sz="1800" spc="-1" strike="noStrike">
              <a:latin typeface="Lato"/>
              <a:ea typeface="PingFang SC"/>
            </a:endParaRPr>
          </a:p>
        </p:txBody>
      </p:sp>
      <p:sp>
        <p:nvSpPr>
          <p:cNvPr id="195" name=""/>
          <p:cNvSpPr/>
          <p:nvPr/>
        </p:nvSpPr>
        <p:spPr>
          <a:xfrm>
            <a:off x="720000" y="2340000"/>
            <a:ext cx="6480000" cy="3780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3: Carry out the plan.</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0" lang="en-PH" sz="1800" spc="-1" strike="noStrike">
                <a:latin typeface="Lato"/>
                <a:ea typeface="PingFang SC"/>
              </a:rPr>
              <a:t>Illustration:</a:t>
            </a:r>
            <a:endParaRPr b="0" lang="en-PH" sz="1800" spc="-1" strike="noStrike">
              <a:latin typeface="Arial"/>
              <a:ea typeface="PingFang SC"/>
            </a:endParaRPr>
          </a:p>
          <a:p>
            <a:pPr algn="just">
              <a:lnSpc>
                <a:spcPct val="100000"/>
              </a:lnSpc>
              <a:buNone/>
            </a:pPr>
            <a:r>
              <a:rPr b="0" lang="en-PH" sz="1800" spc="-1" strike="noStrike">
                <a:latin typeface="Lato"/>
                <a:ea typeface="PingFang SC"/>
              </a:rPr>
              <a:t>If the square table has an area of 400 square centimeters, then</a:t>
            </a:r>
            <a:endParaRPr b="0" lang="en-PH" sz="1800" spc="-1" strike="noStrike">
              <a:latin typeface="Arial"/>
              <a:ea typeface="PingFang SC"/>
            </a:endParaRPr>
          </a:p>
          <a:p>
            <a:pPr algn="just">
              <a:lnSpc>
                <a:spcPct val="100000"/>
              </a:lnSpc>
              <a:buNone/>
            </a:pPr>
            <a:r>
              <a:rPr b="0" lang="en-PH" sz="1800" spc="-1" strike="noStrike">
                <a:latin typeface="Lato"/>
                <a:ea typeface="PingFang SC"/>
              </a:rPr>
              <a:t>each of its sides is 20 centimeters. Thus, the rectangular table is 120 centimeters long and 20 centimeters wide.</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lnSpc>
                <a:spcPct val="100000"/>
              </a:lnSpc>
              <a:buNone/>
            </a:pPr>
            <a:r>
              <a:rPr b="0" lang="en-PH" sz="1800" spc="-1" strike="noStrike">
                <a:latin typeface="Lato"/>
                <a:ea typeface="PingFang SC"/>
              </a:rPr>
              <a:t>Solution:</a:t>
            </a:r>
            <a:endParaRPr b="0" lang="en-PH" sz="1800" spc="-1" strike="noStrike">
              <a:latin typeface="Arial"/>
              <a:ea typeface="PingFang SC"/>
            </a:endParaRPr>
          </a:p>
          <a:p>
            <a:pPr>
              <a:lnSpc>
                <a:spcPct val="100000"/>
              </a:lnSpc>
              <a:buNone/>
            </a:pPr>
            <a:r>
              <a:rPr b="0" lang="en-PH" sz="1800" spc="-1" strike="noStrike">
                <a:latin typeface="Lato"/>
                <a:ea typeface="PingFang SC"/>
              </a:rPr>
              <a:t>A (rectangle) = 180 cm × 60 cm = 10,800 sq. cm</a:t>
            </a:r>
            <a:endParaRPr b="0" lang="en-PH" sz="1800" spc="-1" strike="noStrike">
              <a:latin typeface="Arial"/>
              <a:ea typeface="PingFang SC"/>
            </a:endParaRPr>
          </a:p>
          <a:p>
            <a:pPr>
              <a:lnSpc>
                <a:spcPct val="100000"/>
              </a:lnSpc>
              <a:buNone/>
            </a:pPr>
            <a:r>
              <a:rPr b="0" lang="en-PH" sz="1800" spc="-1" strike="noStrike">
                <a:latin typeface="Lato"/>
                <a:ea typeface="PingFang SC"/>
              </a:rPr>
              <a:t>A (square) = 60 cm × 60 cm = 3,600 sq. cm</a:t>
            </a:r>
            <a:endParaRPr b="0" lang="en-PH" sz="1800" spc="-1" strike="noStrike">
              <a:latin typeface="Arial"/>
              <a:ea typeface="PingFang SC"/>
            </a:endParaRPr>
          </a:p>
          <a:p>
            <a:pPr>
              <a:lnSpc>
                <a:spcPct val="100000"/>
              </a:lnSpc>
              <a:buNone/>
            </a:pPr>
            <a:r>
              <a:rPr b="0" lang="en-PH" sz="1800" spc="-1" strike="noStrike">
                <a:latin typeface="Lato"/>
                <a:ea typeface="PingFang SC"/>
              </a:rPr>
              <a:t>A (combined tables) = 10,800 + 3,600 = 14,400 sq. cm</a:t>
            </a:r>
            <a:br/>
            <a:br/>
            <a:r>
              <a:rPr b="0" lang="en-PH" sz="1800" spc="-1" strike="noStrike">
                <a:latin typeface="Lato"/>
                <a:ea typeface="PingFang SC"/>
              </a:rPr>
              <a:t>The area of the combined tables is </a:t>
            </a:r>
            <a:r>
              <a:rPr b="1" lang="en-PH" sz="1800" spc="-1" strike="noStrike">
                <a:latin typeface="Lato"/>
                <a:ea typeface="PingFang SC"/>
              </a:rPr>
              <a:t>14,400 sq. cm or cm</a:t>
            </a:r>
            <a:r>
              <a:rPr b="1" lang="en-PH" sz="1800" spc="-1" strike="noStrike" baseline="33000">
                <a:latin typeface="Lato"/>
                <a:ea typeface="PingFang SC"/>
              </a:rPr>
              <a:t>2</a:t>
            </a:r>
            <a:r>
              <a:rPr b="0" lang="en-PH" sz="1800" spc="-1" strike="noStrike">
                <a:latin typeface="Lato"/>
                <a:ea typeface="PingFang SC"/>
              </a:rPr>
              <a:t>.</a:t>
            </a:r>
            <a:endParaRPr b="0" lang="en-PH" sz="1800" spc="-1" strike="noStrike">
              <a:latin typeface="Arial"/>
              <a:ea typeface="PingFang SC"/>
            </a:endParaRPr>
          </a:p>
        </p:txBody>
      </p:sp>
      <p:pic>
        <p:nvPicPr>
          <p:cNvPr id="196" name="" descr=""/>
          <p:cNvPicPr/>
          <p:nvPr/>
        </p:nvPicPr>
        <p:blipFill>
          <a:blip r:embed="rId1"/>
          <a:stretch/>
        </p:blipFill>
        <p:spPr>
          <a:xfrm>
            <a:off x="7416000" y="2124000"/>
            <a:ext cx="4104000" cy="1620000"/>
          </a:xfrm>
          <a:prstGeom prst="rect">
            <a:avLst/>
          </a:prstGeom>
          <a:ln w="0">
            <a:noFill/>
          </a:ln>
        </p:spPr>
      </p:pic>
      <p:sp>
        <p:nvSpPr>
          <p:cNvPr id="197" name=""/>
          <p:cNvSpPr/>
          <p:nvPr/>
        </p:nvSpPr>
        <p:spPr>
          <a:xfrm>
            <a:off x="7308000" y="3780000"/>
            <a:ext cx="4320000" cy="2340000"/>
          </a:xfrm>
          <a:prstGeom prst="rect">
            <a:avLst/>
          </a:prstGeom>
          <a:solidFill>
            <a:srgbClr val="ffffff"/>
          </a:solidFill>
          <a:ln w="36000">
            <a:solidFill>
              <a:srgbClr val="000000"/>
            </a:solidFill>
            <a:round/>
          </a:ln>
        </p:spPr>
        <p:style>
          <a:lnRef idx="0"/>
          <a:fillRef idx="0"/>
          <a:effectRef idx="0"/>
          <a:fontRef idx="minor"/>
        </p:style>
        <p:txBody>
          <a:bodyPr lIns="108000" rIns="108000" tIns="63000" bIns="63000" anchor="ctr">
            <a:noAutofit/>
          </a:bodyPr>
          <a:p>
            <a:pPr algn="just">
              <a:lnSpc>
                <a:spcPct val="100000"/>
              </a:lnSpc>
              <a:buNone/>
            </a:pPr>
            <a:r>
              <a:rPr b="1" lang="en-PH" sz="1800" spc="-1" strike="noStrike">
                <a:latin typeface="Lato"/>
                <a:ea typeface="PingFang SC"/>
              </a:rPr>
              <a:t>Step 4: Look back.</a:t>
            </a:r>
            <a:endParaRPr b="0" lang="en-PH" sz="1800" spc="-1" strike="noStrike">
              <a:latin typeface="Arial"/>
              <a:ea typeface="PingFang SC"/>
            </a:endParaRPr>
          </a:p>
          <a:p>
            <a:pPr algn="just">
              <a:lnSpc>
                <a:spcPct val="100000"/>
              </a:lnSpc>
              <a:buNone/>
            </a:pPr>
            <a:r>
              <a:rPr b="1" lang="en-PH" sz="1800" spc="-1" strike="noStrike">
                <a:latin typeface="Lato"/>
                <a:ea typeface="PingFang SC"/>
              </a:rPr>
              <a:t>Ask yourself the following questions:</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marL="216000" indent="-216000" algn="just">
              <a:lnSpc>
                <a:spcPct val="100000"/>
              </a:lnSpc>
              <a:buClr>
                <a:srgbClr val="000000"/>
              </a:buClr>
              <a:buFont typeface="StarSymbol"/>
              <a:buAutoNum type="arabicParenR"/>
            </a:pPr>
            <a:r>
              <a:rPr b="0" lang="en-PH" sz="1800" spc="-1" strike="noStrike">
                <a:latin typeface="Lato"/>
                <a:ea typeface="PingFang SC"/>
              </a:rPr>
              <a:t>Did you use the correct formula?</a:t>
            </a:r>
            <a:endParaRPr b="0" lang="en-PH" sz="1800" spc="-1" strike="noStrike">
              <a:latin typeface="Arial"/>
              <a:ea typeface="PingFang SC"/>
            </a:endParaRPr>
          </a:p>
          <a:p>
            <a:pPr marL="216000" indent="-216000" algn="just">
              <a:lnSpc>
                <a:spcPct val="100000"/>
              </a:lnSpc>
              <a:buClr>
                <a:srgbClr val="000000"/>
              </a:buClr>
              <a:buFont typeface="StarSymbol"/>
              <a:buAutoNum type="arabicParenR"/>
            </a:pPr>
            <a:r>
              <a:rPr b="0" lang="en-PH" sz="1800" spc="-1" strike="noStrike">
                <a:latin typeface="Lato"/>
                <a:ea typeface="PingFang SC"/>
              </a:rPr>
              <a:t>Does the answer make sense?</a:t>
            </a:r>
            <a:endParaRPr b="0" lang="en-PH" sz="1800" spc="-1" strike="noStrike">
              <a:latin typeface="Arial"/>
              <a:ea typeface="PingFang SC"/>
            </a:endParaRPr>
          </a:p>
          <a:p>
            <a:pPr marL="216000" indent="-216000" algn="just">
              <a:lnSpc>
                <a:spcPct val="100000"/>
              </a:lnSpc>
              <a:buClr>
                <a:srgbClr val="000000"/>
              </a:buClr>
              <a:buFont typeface="StarSymbol"/>
              <a:buAutoNum type="arabicParenR"/>
            </a:pPr>
            <a:r>
              <a:rPr b="0" lang="en-PH" sz="1800" spc="-1" strike="noStrike">
                <a:latin typeface="Lato"/>
                <a:ea typeface="PingFang SC"/>
              </a:rPr>
              <a:t>Did you label the answer correctly?</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13625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2023-07-26T13:21:22Z</dcterms:modified>
  <cp:revision>5305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