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56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63AB"/>
    <a:srgbClr val="77C466"/>
    <a:srgbClr val="9E7CB9"/>
    <a:srgbClr val="D8DF24"/>
    <a:srgbClr val="9A7DAE"/>
    <a:srgbClr val="FFDD5D"/>
    <a:srgbClr val="F2EBF5"/>
    <a:srgbClr val="BBA7CF"/>
    <a:srgbClr val="C6E1AE"/>
    <a:srgbClr val="F7F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3"/>
    <p:restoredTop sz="95739"/>
  </p:normalViewPr>
  <p:slideViewPr>
    <p:cSldViewPr snapToGrid="0" snapToObjects="1">
      <p:cViewPr>
        <p:scale>
          <a:sx n="110" d="100"/>
          <a:sy n="110" d="100"/>
        </p:scale>
        <p:origin x="26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9/4/23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4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47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31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05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75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69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44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7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tif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tif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185728" y="3105834"/>
            <a:ext cx="749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Perpendicular Lines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EECA5-83BA-974C-A789-26EA92D78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2925"/>
            <a:ext cx="10515600" cy="5634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Look at each of the objects below.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PH" sz="2200" dirty="0"/>
              <a:t>In each figure, the angle formed by the marked lines is a right angle.</a:t>
            </a:r>
          </a:p>
          <a:p>
            <a:pPr marL="0" indent="0">
              <a:buNone/>
            </a:pPr>
            <a:r>
              <a:rPr lang="en-PH" sz="2200" dirty="0"/>
              <a:t>Such lines are </a:t>
            </a:r>
            <a:r>
              <a:rPr lang="en-PH" sz="2200" b="1" dirty="0"/>
              <a:t>perpendicular lines</a:t>
            </a:r>
            <a:r>
              <a:rPr lang="en-PH" sz="2200" dirty="0"/>
              <a:t>.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7D966D-7AF6-1845-AF10-2570BD514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311" y="1991540"/>
            <a:ext cx="1497330" cy="17547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7B6F94-0D6F-1544-A2CD-7EBE7430D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6523" y="1574620"/>
            <a:ext cx="1877987" cy="21717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AFEF999-DBF8-EF4F-9930-1FE1F6AA8480}"/>
              </a:ext>
            </a:extLst>
          </p:cNvPr>
          <p:cNvGrpSpPr/>
          <p:nvPr/>
        </p:nvGrpSpPr>
        <p:grpSpPr>
          <a:xfrm>
            <a:off x="6619267" y="1446170"/>
            <a:ext cx="1772397" cy="2300150"/>
            <a:chOff x="7487947" y="1000400"/>
            <a:chExt cx="1772397" cy="23001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316DA95-A9A5-B04D-A436-FB7CCA50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87947" y="1000400"/>
              <a:ext cx="1772397" cy="230015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5EAEDAE-73B4-A148-A13B-B99CEE1F56F9}"/>
                </a:ext>
              </a:extLst>
            </p:cNvPr>
            <p:cNvSpPr/>
            <p:nvPr/>
          </p:nvSpPr>
          <p:spPr>
            <a:xfrm>
              <a:off x="8620264" y="1000400"/>
              <a:ext cx="640080" cy="4914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DA99644-59F7-4B4E-8B90-3F6FF017DB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7951" y="1937660"/>
            <a:ext cx="1663227" cy="2484314"/>
          </a:xfrm>
          <a:prstGeom prst="rect">
            <a:avLst/>
          </a:prstGeom>
        </p:spPr>
      </p:pic>
      <p:sp>
        <p:nvSpPr>
          <p:cNvPr id="15" name="Oval Callout 14">
            <a:extLst>
              <a:ext uri="{FF2B5EF4-FFF2-40B4-BE49-F238E27FC236}">
                <a16:creationId xmlns:a16="http://schemas.microsoft.com/office/drawing/2014/main" id="{42FB72A0-6B58-4846-9402-846F789B293A}"/>
              </a:ext>
            </a:extLst>
          </p:cNvPr>
          <p:cNvSpPr/>
          <p:nvPr/>
        </p:nvSpPr>
        <p:spPr>
          <a:xfrm>
            <a:off x="7854628" y="848815"/>
            <a:ext cx="2880360" cy="1451610"/>
          </a:xfrm>
          <a:prstGeom prst="wedgeEllipseCallout">
            <a:avLst>
              <a:gd name="adj1" fmla="val 44430"/>
              <a:gd name="adj2" fmla="val 48864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What do you notice about the marked lines?</a:t>
            </a:r>
          </a:p>
        </p:txBody>
      </p:sp>
    </p:spTree>
    <p:extLst>
      <p:ext uri="{BB962C8B-B14F-4D97-AF65-F5344CB8AC3E}">
        <p14:creationId xmlns:p14="http://schemas.microsoft.com/office/powerpoint/2010/main" val="232215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F28EDA-E436-DA43-A8E0-6F0671B63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0060"/>
            <a:ext cx="10515600" cy="56969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PH" sz="2200" dirty="0"/>
              <a:t>Line AB is perpendicular to line CD.</a:t>
            </a:r>
          </a:p>
          <a:p>
            <a:pPr marL="0" indent="0">
              <a:buNone/>
            </a:pPr>
            <a:r>
              <a:rPr lang="en-PH" sz="2200" dirty="0"/>
              <a:t>We write it as </a:t>
            </a:r>
            <a:r>
              <a:rPr lang="en-PH" sz="2200" b="1" dirty="0"/>
              <a:t>AB </a:t>
            </a:r>
            <a:r>
              <a:rPr lang="en-PH" b="1" dirty="0"/>
              <a:t>⊥</a:t>
            </a:r>
            <a:r>
              <a:rPr lang="en-PH" sz="2200" b="1" dirty="0"/>
              <a:t> CD</a:t>
            </a:r>
            <a:r>
              <a:rPr lang="en-PH" sz="2200" dirty="0"/>
              <a:t>.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27A778-2984-C144-ACFD-8A322B883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277" y="2501899"/>
            <a:ext cx="1755673" cy="2364969"/>
          </a:xfrm>
          <a:prstGeom prst="rect">
            <a:avLst/>
          </a:prstGeom>
        </p:spPr>
      </p:pic>
      <p:sp>
        <p:nvSpPr>
          <p:cNvPr id="8" name="Oval Callout 7">
            <a:extLst>
              <a:ext uri="{FF2B5EF4-FFF2-40B4-BE49-F238E27FC236}">
                <a16:creationId xmlns:a16="http://schemas.microsoft.com/office/drawing/2014/main" id="{0861DEBD-202D-DF41-9A5F-1AE1190A2C5C}"/>
              </a:ext>
            </a:extLst>
          </p:cNvPr>
          <p:cNvSpPr/>
          <p:nvPr/>
        </p:nvSpPr>
        <p:spPr>
          <a:xfrm>
            <a:off x="7020810" y="1309687"/>
            <a:ext cx="3353537" cy="1399223"/>
          </a:xfrm>
          <a:prstGeom prst="wedgeEllipseCallout">
            <a:avLst>
              <a:gd name="adj1" fmla="val 48843"/>
              <a:gd name="adj2" fmla="val 48118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We mark a right</a:t>
            </a:r>
          </a:p>
          <a:p>
            <a:pPr algn="ctr"/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angle as        to show</a:t>
            </a:r>
          </a:p>
          <a:p>
            <a:pPr algn="ctr"/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perpendicular lines.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3246DB-3B4A-EC4D-85DB-BB981CC33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947" y="1865788"/>
            <a:ext cx="289262" cy="28702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51DA667-05D7-1B4B-B271-73AC9CA25F38}"/>
              </a:ext>
            </a:extLst>
          </p:cNvPr>
          <p:cNvGrpSpPr/>
          <p:nvPr/>
        </p:nvGrpSpPr>
        <p:grpSpPr>
          <a:xfrm>
            <a:off x="1623060" y="480060"/>
            <a:ext cx="5181600" cy="4602671"/>
            <a:chOff x="1623060" y="480060"/>
            <a:chExt cx="5181600" cy="460267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8D13761-A787-5548-9665-59FF56739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3060" y="571622"/>
              <a:ext cx="5181600" cy="451110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1311A5-4957-E44E-9211-90C1EC6C8A4A}"/>
                </a:ext>
              </a:extLst>
            </p:cNvPr>
            <p:cNvSpPr txBox="1"/>
            <p:nvPr/>
          </p:nvSpPr>
          <p:spPr>
            <a:xfrm>
              <a:off x="5510514" y="480060"/>
              <a:ext cx="1294146" cy="22517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5418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78D1B-8FB3-5742-AC38-6AC325A6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2920"/>
            <a:ext cx="10515600" cy="5674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PH" sz="2200" dirty="0"/>
              <a:t>Perpendicular lines can be found on real-life objects around us.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2DAFEE-527A-EC44-A101-F6EF26917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63" y="1062707"/>
            <a:ext cx="1279415" cy="28117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2C3DB5-58C0-5B42-BC56-925FF8347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314" y="1302455"/>
            <a:ext cx="2952036" cy="21888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9A89E8-BCCF-A446-8DA5-96AA8BE14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270" y="1333608"/>
            <a:ext cx="1335272" cy="21265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3CAE61-C733-9B40-9871-319696F588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1315" y="2722635"/>
            <a:ext cx="1714665" cy="2303703"/>
          </a:xfrm>
          <a:prstGeom prst="rect">
            <a:avLst/>
          </a:prstGeom>
        </p:spPr>
      </p:pic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F06C2AFF-ABB2-864F-80E5-98DBAE400792}"/>
              </a:ext>
            </a:extLst>
          </p:cNvPr>
          <p:cNvSpPr/>
          <p:nvPr/>
        </p:nvSpPr>
        <p:spPr>
          <a:xfrm>
            <a:off x="4674869" y="4058215"/>
            <a:ext cx="4528003" cy="968123"/>
          </a:xfrm>
          <a:prstGeom prst="wedgeRoundRectCallout">
            <a:avLst>
              <a:gd name="adj1" fmla="val 62469"/>
              <a:gd name="adj2" fmla="val -44643"/>
              <a:gd name="adj3" fmla="val 16667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Can you find other perpendicular lines</a:t>
            </a:r>
          </a:p>
          <a:p>
            <a:pPr algn="ctr"/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on these objects?</a:t>
            </a:r>
          </a:p>
        </p:txBody>
      </p:sp>
    </p:spTree>
    <p:extLst>
      <p:ext uri="{BB962C8B-B14F-4D97-AF65-F5344CB8AC3E}">
        <p14:creationId xmlns:p14="http://schemas.microsoft.com/office/powerpoint/2010/main" val="425894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6A154A-01A8-E24E-B09B-574BBD212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8610"/>
            <a:ext cx="10515600" cy="586835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PH" sz="2200" dirty="0"/>
              <a:t>Draw a pair of perpendicular lines, AB and CD, on the square grid.</a:t>
            </a:r>
          </a:p>
          <a:p>
            <a:pPr marL="457200" lvl="1" indent="0">
              <a:buNone/>
            </a:pPr>
            <a:r>
              <a:rPr lang="en-PH" sz="2200" b="1" dirty="0"/>
              <a:t> Step 1: </a:t>
            </a:r>
            <a:r>
              <a:rPr lang="en-PH" sz="2200" dirty="0"/>
              <a:t>Draw a pair of perpendicular lines, AB and CD, on the square grid.</a:t>
            </a:r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r>
              <a:rPr lang="en-PH" sz="2200" b="1" dirty="0"/>
              <a:t>Step 2: </a:t>
            </a:r>
            <a:r>
              <a:rPr lang="en-PH" sz="2200" dirty="0"/>
              <a:t>Using a ruler, draw a vertical line</a:t>
            </a:r>
          </a:p>
          <a:p>
            <a:pPr marL="457200" lvl="1" indent="0">
              <a:buNone/>
            </a:pPr>
            <a:r>
              <a:rPr lang="en-PH" sz="2200" dirty="0"/>
              <a:t>	        along the square grid that touches</a:t>
            </a:r>
          </a:p>
          <a:p>
            <a:pPr marL="457200" lvl="1" indent="0">
              <a:buNone/>
            </a:pPr>
            <a:r>
              <a:rPr lang="en-PH" sz="2200" dirty="0"/>
              <a:t>	        the line AB.</a:t>
            </a:r>
          </a:p>
          <a:p>
            <a:pPr marL="457200" lvl="1" indent="0">
              <a:buNone/>
            </a:pPr>
            <a:r>
              <a:rPr lang="en-PH" sz="2200" b="1" dirty="0"/>
              <a:t>Step 3: </a:t>
            </a:r>
            <a:r>
              <a:rPr lang="en-PH" sz="2200" dirty="0"/>
              <a:t>Label the line CD.</a:t>
            </a:r>
          </a:p>
          <a:p>
            <a:pPr marL="457200" lvl="1" indent="0">
              <a:buNone/>
            </a:pPr>
            <a:r>
              <a:rPr lang="en-PH" sz="2200" b="1" dirty="0"/>
              <a:t>Step 4: </a:t>
            </a:r>
            <a:r>
              <a:rPr lang="en-PH" sz="2200" dirty="0"/>
              <a:t>Mark the right angle formed.</a:t>
            </a:r>
            <a:endParaRPr lang="en-PH" sz="22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A89DFE-6545-E547-BE7E-B380FBCE2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43925"/>
              </p:ext>
            </p:extLst>
          </p:nvPr>
        </p:nvGraphicFramePr>
        <p:xfrm>
          <a:off x="1963420" y="1428750"/>
          <a:ext cx="257428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048">
                  <a:extLst>
                    <a:ext uri="{9D8B030D-6E8A-4147-A177-3AD203B41FA5}">
                      <a16:colId xmlns:a16="http://schemas.microsoft.com/office/drawing/2014/main" val="2119955662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2355001112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1328713311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1144655796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3449909503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2645078803"/>
                    </a:ext>
                  </a:extLst>
                </a:gridCol>
              </a:tblGrid>
              <a:tr h="3334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577864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429253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212643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360403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107741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94252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FAE65E5-7D51-5042-AE3B-FE8752984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566437"/>
              </p:ext>
            </p:extLst>
          </p:nvPr>
        </p:nvGraphicFramePr>
        <p:xfrm>
          <a:off x="6653681" y="1428750"/>
          <a:ext cx="257428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048">
                  <a:extLst>
                    <a:ext uri="{9D8B030D-6E8A-4147-A177-3AD203B41FA5}">
                      <a16:colId xmlns:a16="http://schemas.microsoft.com/office/drawing/2014/main" val="2119955662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2355001112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1328713311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1144655796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3449909503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2645078803"/>
                    </a:ext>
                  </a:extLst>
                </a:gridCol>
              </a:tblGrid>
              <a:tr h="3334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577864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429253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212643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360403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107741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942520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DA62BA-D070-2248-9A83-07096022EC00}"/>
              </a:ext>
            </a:extLst>
          </p:cNvPr>
          <p:cNvCxnSpPr>
            <a:cxnSpLocks/>
          </p:cNvCxnSpPr>
          <p:nvPr/>
        </p:nvCxnSpPr>
        <p:spPr>
          <a:xfrm>
            <a:off x="2377440" y="3257550"/>
            <a:ext cx="17338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58149EE-40C0-0143-AE36-ECF50B4AD89B}"/>
              </a:ext>
            </a:extLst>
          </p:cNvPr>
          <p:cNvSpPr txBox="1"/>
          <p:nvPr/>
        </p:nvSpPr>
        <p:spPr>
          <a:xfrm>
            <a:off x="2103120" y="3192423"/>
            <a:ext cx="37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Lato" panose="020F0502020204030203" pitchFamily="34" charset="77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EB3FC-56FA-E342-920B-837257CC958B}"/>
              </a:ext>
            </a:extLst>
          </p:cNvPr>
          <p:cNvSpPr txBox="1"/>
          <p:nvPr/>
        </p:nvSpPr>
        <p:spPr>
          <a:xfrm>
            <a:off x="4079393" y="3187362"/>
            <a:ext cx="37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Lato" panose="020F0502020204030203" pitchFamily="34" charset="77"/>
              </a:rPr>
              <a:t>B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758E7BF-EAAB-844D-9A32-6B643150CC04}"/>
              </a:ext>
            </a:extLst>
          </p:cNvPr>
          <p:cNvCxnSpPr>
            <a:cxnSpLocks/>
          </p:cNvCxnSpPr>
          <p:nvPr/>
        </p:nvCxnSpPr>
        <p:spPr>
          <a:xfrm>
            <a:off x="7058116" y="3257550"/>
            <a:ext cx="17338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AA85751-43B5-F146-9169-0CAA3E89CF8C}"/>
              </a:ext>
            </a:extLst>
          </p:cNvPr>
          <p:cNvSpPr txBox="1"/>
          <p:nvPr/>
        </p:nvSpPr>
        <p:spPr>
          <a:xfrm>
            <a:off x="6783796" y="3192423"/>
            <a:ext cx="37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Lato" panose="020F0502020204030203" pitchFamily="34" charset="77"/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A204E9-A553-9242-9783-FE4B110C2B68}"/>
              </a:ext>
            </a:extLst>
          </p:cNvPr>
          <p:cNvSpPr txBox="1"/>
          <p:nvPr/>
        </p:nvSpPr>
        <p:spPr>
          <a:xfrm>
            <a:off x="8760069" y="3187362"/>
            <a:ext cx="37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Lato" panose="020F0502020204030203" pitchFamily="34" charset="77"/>
              </a:rPr>
              <a:t>B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36827B1-1705-6845-A5DD-2B1F566C7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995" y="1600200"/>
            <a:ext cx="267280" cy="163115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A44A8F5-9A5C-184C-AF09-C69796D97FAC}"/>
              </a:ext>
            </a:extLst>
          </p:cNvPr>
          <p:cNvSpPr txBox="1"/>
          <p:nvPr/>
        </p:nvSpPr>
        <p:spPr>
          <a:xfrm>
            <a:off x="7690565" y="1018997"/>
            <a:ext cx="7889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Lato" panose="020F0502020204030203" pitchFamily="34" charset="77"/>
              </a:rPr>
              <a:t>ruler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7AC2F81B-BA1B-7344-A69D-EB0DA0E47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17734"/>
              </p:ext>
            </p:extLst>
          </p:nvPr>
        </p:nvGraphicFramePr>
        <p:xfrm>
          <a:off x="6653681" y="3892687"/>
          <a:ext cx="257428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048">
                  <a:extLst>
                    <a:ext uri="{9D8B030D-6E8A-4147-A177-3AD203B41FA5}">
                      <a16:colId xmlns:a16="http://schemas.microsoft.com/office/drawing/2014/main" val="2119955662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2355001112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1328713311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1144655796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3449909503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2645078803"/>
                    </a:ext>
                  </a:extLst>
                </a:gridCol>
              </a:tblGrid>
              <a:tr h="3334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577864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429253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212643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360403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107741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942520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81C3518-1B80-AF48-BAD7-4849F6370283}"/>
              </a:ext>
            </a:extLst>
          </p:cNvPr>
          <p:cNvCxnSpPr>
            <a:cxnSpLocks/>
          </p:cNvCxnSpPr>
          <p:nvPr/>
        </p:nvCxnSpPr>
        <p:spPr>
          <a:xfrm>
            <a:off x="7073061" y="5730240"/>
            <a:ext cx="17338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2211466-7373-CA46-B212-437E7421CDAB}"/>
              </a:ext>
            </a:extLst>
          </p:cNvPr>
          <p:cNvCxnSpPr>
            <a:cxnSpLocks/>
          </p:cNvCxnSpPr>
          <p:nvPr/>
        </p:nvCxnSpPr>
        <p:spPr>
          <a:xfrm flipV="1">
            <a:off x="7936479" y="4263390"/>
            <a:ext cx="0" cy="1466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93BB628-0B1F-BA4D-A9DB-BF60915FF973}"/>
              </a:ext>
            </a:extLst>
          </p:cNvPr>
          <p:cNvCxnSpPr>
            <a:cxnSpLocks/>
          </p:cNvCxnSpPr>
          <p:nvPr/>
        </p:nvCxnSpPr>
        <p:spPr>
          <a:xfrm flipV="1">
            <a:off x="8172985" y="5497830"/>
            <a:ext cx="0" cy="2324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F99E30F-FC68-3541-B92D-C4E21B1F3C1C}"/>
              </a:ext>
            </a:extLst>
          </p:cNvPr>
          <p:cNvCxnSpPr>
            <a:cxnSpLocks/>
          </p:cNvCxnSpPr>
          <p:nvPr/>
        </p:nvCxnSpPr>
        <p:spPr>
          <a:xfrm>
            <a:off x="7925049" y="5497830"/>
            <a:ext cx="2822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E848A56-E23E-0E47-BB16-F6A359CE5272}"/>
              </a:ext>
            </a:extLst>
          </p:cNvPr>
          <p:cNvSpPr txBox="1"/>
          <p:nvPr/>
        </p:nvSpPr>
        <p:spPr>
          <a:xfrm>
            <a:off x="6783796" y="5675117"/>
            <a:ext cx="37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Lato" panose="020F0502020204030203" pitchFamily="34" charset="77"/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4DCDC4-D16C-494F-B0B1-0CC760F559B1}"/>
              </a:ext>
            </a:extLst>
          </p:cNvPr>
          <p:cNvSpPr txBox="1"/>
          <p:nvPr/>
        </p:nvSpPr>
        <p:spPr>
          <a:xfrm>
            <a:off x="8760069" y="5670056"/>
            <a:ext cx="37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Lato" panose="020F0502020204030203" pitchFamily="34" charset="77"/>
              </a:rPr>
              <a:t>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A3FD36-1374-2A4F-A022-4C8EA02EE4DF}"/>
              </a:ext>
            </a:extLst>
          </p:cNvPr>
          <p:cNvSpPr txBox="1"/>
          <p:nvPr/>
        </p:nvSpPr>
        <p:spPr>
          <a:xfrm>
            <a:off x="7925049" y="3873930"/>
            <a:ext cx="378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Lato" panose="020F0502020204030203" pitchFamily="34" charset="77"/>
              </a:rPr>
              <a:t>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40422B-F669-E142-9D28-2ED3A1BF11B4}"/>
              </a:ext>
            </a:extLst>
          </p:cNvPr>
          <p:cNvSpPr txBox="1"/>
          <p:nvPr/>
        </p:nvSpPr>
        <p:spPr>
          <a:xfrm>
            <a:off x="7900989" y="5689880"/>
            <a:ext cx="3978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Lato" panose="020F0502020204030203" pitchFamily="34" charset="77"/>
              </a:rPr>
              <a:t>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F08082-4B86-6448-BD9F-AF2EF0A0AD63}"/>
              </a:ext>
            </a:extLst>
          </p:cNvPr>
          <p:cNvSpPr txBox="1"/>
          <p:nvPr/>
        </p:nvSpPr>
        <p:spPr>
          <a:xfrm>
            <a:off x="9415252" y="4136637"/>
            <a:ext cx="27142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200" dirty="0">
                <a:latin typeface="Lato" panose="020F0502020204030203" pitchFamily="34" charset="77"/>
              </a:rPr>
              <a:t>We say that CD is</a:t>
            </a:r>
          </a:p>
          <a:p>
            <a:r>
              <a:rPr lang="en-PH" sz="2200" dirty="0">
                <a:latin typeface="Lato" panose="020F0502020204030203" pitchFamily="34" charset="77"/>
              </a:rPr>
              <a:t>perpendicular to AB.</a:t>
            </a:r>
          </a:p>
          <a:p>
            <a:r>
              <a:rPr lang="en-PH" sz="2200" dirty="0">
                <a:latin typeface="Lato" panose="020F0502020204030203" pitchFamily="34" charset="77"/>
              </a:rPr>
              <a:t>CD </a:t>
            </a:r>
            <a:r>
              <a:rPr lang="en-PH" sz="2400" b="1" dirty="0"/>
              <a:t>⊥</a:t>
            </a:r>
            <a:r>
              <a:rPr lang="en-PH" sz="2200" dirty="0">
                <a:latin typeface="Lato" panose="020F0502020204030203" pitchFamily="34" charset="77"/>
              </a:rPr>
              <a:t> AB.</a:t>
            </a:r>
          </a:p>
          <a:p>
            <a:endParaRPr lang="en-US" sz="2200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81805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57DEC-F1DF-9E4C-A870-FB5FC3142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PH" sz="2200" dirty="0"/>
              <a:t>Draw a perpendicular line to EF.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0EF16852-D0EE-FD4C-8B40-03B33BFB3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363341"/>
              </p:ext>
            </p:extLst>
          </p:nvPr>
        </p:nvGraphicFramePr>
        <p:xfrm>
          <a:off x="4283710" y="1234440"/>
          <a:ext cx="257428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048">
                  <a:extLst>
                    <a:ext uri="{9D8B030D-6E8A-4147-A177-3AD203B41FA5}">
                      <a16:colId xmlns:a16="http://schemas.microsoft.com/office/drawing/2014/main" val="2119955662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2355001112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1328713311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1144655796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3449909503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2645078803"/>
                    </a:ext>
                  </a:extLst>
                </a:gridCol>
              </a:tblGrid>
              <a:tr h="3334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577864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429253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212643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360403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107741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942520"/>
                  </a:ext>
                </a:extLst>
              </a:tr>
            </a:tbl>
          </a:graphicData>
        </a:graphic>
      </p:graphicFrame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CC13A60-4432-8046-B651-263EEAD652DC}"/>
              </a:ext>
            </a:extLst>
          </p:cNvPr>
          <p:cNvCxnSpPr>
            <a:cxnSpLocks/>
          </p:cNvCxnSpPr>
          <p:nvPr/>
        </p:nvCxnSpPr>
        <p:spPr>
          <a:xfrm flipV="1">
            <a:off x="4949190" y="1794510"/>
            <a:ext cx="1268730" cy="1085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4D00616-89F6-FE42-8FBC-F3F588401947}"/>
              </a:ext>
            </a:extLst>
          </p:cNvPr>
          <p:cNvSpPr txBox="1"/>
          <p:nvPr/>
        </p:nvSpPr>
        <p:spPr>
          <a:xfrm>
            <a:off x="4587945" y="2759541"/>
            <a:ext cx="348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Lato" panose="020F0502020204030203" pitchFamily="34" charset="77"/>
              </a:rPr>
              <a:t>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80DC25-D0AE-DF48-8795-C26F29B15C54}"/>
              </a:ext>
            </a:extLst>
          </p:cNvPr>
          <p:cNvSpPr txBox="1"/>
          <p:nvPr/>
        </p:nvSpPr>
        <p:spPr>
          <a:xfrm>
            <a:off x="6230993" y="1484292"/>
            <a:ext cx="3449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Lato" panose="020F0502020204030203" pitchFamily="34" charset="77"/>
              </a:rPr>
              <a:t>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F3BBA-E9EF-AF4F-9DEE-26563B8B2D10}"/>
              </a:ext>
            </a:extLst>
          </p:cNvPr>
          <p:cNvSpPr txBox="1"/>
          <p:nvPr/>
        </p:nvSpPr>
        <p:spPr>
          <a:xfrm>
            <a:off x="838200" y="4114800"/>
            <a:ext cx="6134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200" b="1" dirty="0">
                <a:latin typeface="Lato" panose="020F0502020204030203" pitchFamily="34" charset="77"/>
              </a:rPr>
              <a:t>Step 1: </a:t>
            </a:r>
            <a:r>
              <a:rPr lang="en-PH" sz="2200" dirty="0">
                <a:latin typeface="Lato" panose="020F0502020204030203" pitchFamily="34" charset="77"/>
              </a:rPr>
              <a:t>Place the ruler on the square as shown.</a:t>
            </a:r>
          </a:p>
          <a:p>
            <a:r>
              <a:rPr lang="en-PH" sz="2200" dirty="0">
                <a:latin typeface="Lato" panose="020F0502020204030203" pitchFamily="34" charset="77"/>
              </a:rPr>
              <a:t>	The ruler and EF passes through the 	corner of the square.</a:t>
            </a:r>
          </a:p>
          <a:p>
            <a:endParaRPr lang="en-US" sz="2200" dirty="0">
              <a:latin typeface="Lato" panose="020F0502020204030203" pitchFamily="34" charset="77"/>
            </a:endParaRP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51E4F20C-D799-0845-A129-B6CE81E4F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413202"/>
              </p:ext>
            </p:extLst>
          </p:nvPr>
        </p:nvGraphicFramePr>
        <p:xfrm>
          <a:off x="7875906" y="3627120"/>
          <a:ext cx="257428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048">
                  <a:extLst>
                    <a:ext uri="{9D8B030D-6E8A-4147-A177-3AD203B41FA5}">
                      <a16:colId xmlns:a16="http://schemas.microsoft.com/office/drawing/2014/main" val="2119955662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2355001112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1328713311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1144655796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3449909503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2645078803"/>
                    </a:ext>
                  </a:extLst>
                </a:gridCol>
              </a:tblGrid>
              <a:tr h="3334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577864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429253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212643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360403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107741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942520"/>
                  </a:ext>
                </a:extLst>
              </a:tr>
            </a:tbl>
          </a:graphicData>
        </a:graphic>
      </p:graphicFrame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7BCD45A-08D3-E946-B6E6-314D40897886}"/>
              </a:ext>
            </a:extLst>
          </p:cNvPr>
          <p:cNvCxnSpPr>
            <a:cxnSpLocks/>
          </p:cNvCxnSpPr>
          <p:nvPr/>
        </p:nvCxnSpPr>
        <p:spPr>
          <a:xfrm flipV="1">
            <a:off x="8541386" y="4187190"/>
            <a:ext cx="1268730" cy="1085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9E62B07-CF8A-6045-8D74-84607C2AFE9D}"/>
              </a:ext>
            </a:extLst>
          </p:cNvPr>
          <p:cNvSpPr txBox="1"/>
          <p:nvPr/>
        </p:nvSpPr>
        <p:spPr>
          <a:xfrm>
            <a:off x="8180141" y="5152221"/>
            <a:ext cx="348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Lato" panose="020F0502020204030203" pitchFamily="34" charset="77"/>
              </a:rPr>
              <a:t>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B73E495-0C91-DE4E-9902-7BD5142BAA90}"/>
              </a:ext>
            </a:extLst>
          </p:cNvPr>
          <p:cNvSpPr txBox="1"/>
          <p:nvPr/>
        </p:nvSpPr>
        <p:spPr>
          <a:xfrm>
            <a:off x="9823189" y="3876972"/>
            <a:ext cx="3449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Lato" panose="020F0502020204030203" pitchFamily="34" charset="77"/>
              </a:rPr>
              <a:t>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BE4F99-9018-D545-9829-78E63ED64444}"/>
              </a:ext>
            </a:extLst>
          </p:cNvPr>
          <p:cNvSpPr/>
          <p:nvPr/>
        </p:nvSpPr>
        <p:spPr>
          <a:xfrm>
            <a:off x="8755380" y="4330719"/>
            <a:ext cx="822960" cy="755631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293ED36-9B2F-A14D-9C70-3618CBFF1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57748">
            <a:off x="9098158" y="3766602"/>
            <a:ext cx="267280" cy="163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5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57DEC-F1DF-9E4C-A870-FB5FC3142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/>
          <a:lstStyle/>
          <a:p>
            <a:pPr marL="0" indent="0">
              <a:buNone/>
            </a:pPr>
            <a:r>
              <a:rPr lang="en-PH" sz="2200" b="1" dirty="0"/>
              <a:t>Step 2: </a:t>
            </a:r>
            <a:r>
              <a:rPr lang="en-PH" sz="2200" dirty="0"/>
              <a:t>Draw a line against the ruler.</a:t>
            </a:r>
          </a:p>
          <a:p>
            <a:pPr marL="0" indent="0">
              <a:buNone/>
            </a:pPr>
            <a:r>
              <a:rPr lang="en-PH" sz="2200" b="1" dirty="0"/>
              <a:t>Step 3: </a:t>
            </a:r>
            <a:r>
              <a:rPr lang="en-PH" sz="2200" dirty="0"/>
              <a:t>Remove the ruler and mark the right angle</a:t>
            </a:r>
            <a:r>
              <a:rPr lang="en-PH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51E4F20C-D799-0845-A129-B6CE81E4F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064282"/>
              </p:ext>
            </p:extLst>
          </p:nvPr>
        </p:nvGraphicFramePr>
        <p:xfrm>
          <a:off x="4206876" y="2061210"/>
          <a:ext cx="257428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048">
                  <a:extLst>
                    <a:ext uri="{9D8B030D-6E8A-4147-A177-3AD203B41FA5}">
                      <a16:colId xmlns:a16="http://schemas.microsoft.com/office/drawing/2014/main" val="2119955662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2355001112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1328713311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1144655796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3449909503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2645078803"/>
                    </a:ext>
                  </a:extLst>
                </a:gridCol>
              </a:tblGrid>
              <a:tr h="3334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577864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429253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212643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360403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107741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942520"/>
                  </a:ext>
                </a:extLst>
              </a:tr>
            </a:tbl>
          </a:graphicData>
        </a:graphic>
      </p:graphicFrame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7BCD45A-08D3-E946-B6E6-314D40897886}"/>
              </a:ext>
            </a:extLst>
          </p:cNvPr>
          <p:cNvCxnSpPr>
            <a:cxnSpLocks/>
          </p:cNvCxnSpPr>
          <p:nvPr/>
        </p:nvCxnSpPr>
        <p:spPr>
          <a:xfrm flipV="1">
            <a:off x="4872356" y="2621280"/>
            <a:ext cx="1268730" cy="1085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9E62B07-CF8A-6045-8D74-84607C2AFE9D}"/>
              </a:ext>
            </a:extLst>
          </p:cNvPr>
          <p:cNvSpPr txBox="1"/>
          <p:nvPr/>
        </p:nvSpPr>
        <p:spPr>
          <a:xfrm>
            <a:off x="4511111" y="3586311"/>
            <a:ext cx="348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Lato" panose="020F0502020204030203" pitchFamily="34" charset="77"/>
              </a:rPr>
              <a:t>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B73E495-0C91-DE4E-9902-7BD5142BAA90}"/>
              </a:ext>
            </a:extLst>
          </p:cNvPr>
          <p:cNvSpPr txBox="1"/>
          <p:nvPr/>
        </p:nvSpPr>
        <p:spPr>
          <a:xfrm>
            <a:off x="6154159" y="2311062"/>
            <a:ext cx="3449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Lato" panose="020F0502020204030203" pitchFamily="34" charset="77"/>
              </a:rPr>
              <a:t>F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69A005-205F-B040-AD29-7BFBFBFDF3A9}"/>
              </a:ext>
            </a:extLst>
          </p:cNvPr>
          <p:cNvCxnSpPr>
            <a:cxnSpLocks/>
          </p:cNvCxnSpPr>
          <p:nvPr/>
        </p:nvCxnSpPr>
        <p:spPr>
          <a:xfrm flipH="1" flipV="1">
            <a:off x="4906196" y="2603115"/>
            <a:ext cx="1155966" cy="1085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F42BC85-F992-734B-8119-76E5ED71CC7A}"/>
              </a:ext>
            </a:extLst>
          </p:cNvPr>
          <p:cNvSpPr/>
          <p:nvPr/>
        </p:nvSpPr>
        <p:spPr>
          <a:xfrm rot="19140820">
            <a:off x="5294761" y="3103245"/>
            <a:ext cx="171450" cy="1562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75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57DEC-F1DF-9E4C-A870-FB5FC3142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PH" sz="2200" dirty="0"/>
              <a:t>Draw a perpendicular line to EF.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0EF16852-D0EE-FD4C-8B40-03B33BFB3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698252"/>
              </p:ext>
            </p:extLst>
          </p:nvPr>
        </p:nvGraphicFramePr>
        <p:xfrm>
          <a:off x="2260600" y="1234440"/>
          <a:ext cx="257428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048">
                  <a:extLst>
                    <a:ext uri="{9D8B030D-6E8A-4147-A177-3AD203B41FA5}">
                      <a16:colId xmlns:a16="http://schemas.microsoft.com/office/drawing/2014/main" val="2119955662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2355001112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1328713311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1144655796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3449909503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2645078803"/>
                    </a:ext>
                  </a:extLst>
                </a:gridCol>
              </a:tblGrid>
              <a:tr h="3334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577864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429253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212643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360403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107741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942520"/>
                  </a:ext>
                </a:extLst>
              </a:tr>
            </a:tbl>
          </a:graphicData>
        </a:graphic>
      </p:graphicFrame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CC13A60-4432-8046-B651-263EEAD652DC}"/>
              </a:ext>
            </a:extLst>
          </p:cNvPr>
          <p:cNvCxnSpPr>
            <a:cxnSpLocks/>
          </p:cNvCxnSpPr>
          <p:nvPr/>
        </p:nvCxnSpPr>
        <p:spPr>
          <a:xfrm flipH="1" flipV="1">
            <a:off x="2891790" y="2547163"/>
            <a:ext cx="1497675" cy="8940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4D00616-89F6-FE42-8FBC-F3F588401947}"/>
              </a:ext>
            </a:extLst>
          </p:cNvPr>
          <p:cNvSpPr txBox="1"/>
          <p:nvPr/>
        </p:nvSpPr>
        <p:spPr>
          <a:xfrm>
            <a:off x="4389465" y="3039070"/>
            <a:ext cx="367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Lato" panose="020F0502020204030203" pitchFamily="34" charset="77"/>
              </a:rPr>
              <a:t>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80DC25-D0AE-DF48-8795-C26F29B15C54}"/>
              </a:ext>
            </a:extLst>
          </p:cNvPr>
          <p:cNvSpPr txBox="1"/>
          <p:nvPr/>
        </p:nvSpPr>
        <p:spPr>
          <a:xfrm>
            <a:off x="2628646" y="2222480"/>
            <a:ext cx="37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Lato" panose="020F0502020204030203" pitchFamily="34" charset="77"/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F3BBA-E9EF-AF4F-9DEE-26563B8B2D10}"/>
              </a:ext>
            </a:extLst>
          </p:cNvPr>
          <p:cNvSpPr txBox="1"/>
          <p:nvPr/>
        </p:nvSpPr>
        <p:spPr>
          <a:xfrm>
            <a:off x="838200" y="4114800"/>
            <a:ext cx="6134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200" b="1" dirty="0">
                <a:latin typeface="Lato" panose="020F0502020204030203" pitchFamily="34" charset="77"/>
              </a:rPr>
              <a:t>Step 1: </a:t>
            </a:r>
            <a:r>
              <a:rPr lang="en-PH" sz="2200" dirty="0">
                <a:latin typeface="Lato" panose="020F0502020204030203" pitchFamily="34" charset="77"/>
              </a:rPr>
              <a:t>Place the ruler on the green rectangle as 	shown.</a:t>
            </a:r>
          </a:p>
          <a:p>
            <a:r>
              <a:rPr lang="en-PH" sz="2200" dirty="0">
                <a:latin typeface="Lato" panose="020F0502020204030203" pitchFamily="34" charset="77"/>
              </a:rPr>
              <a:t>	</a:t>
            </a:r>
            <a:endParaRPr lang="en-US" sz="2200" dirty="0">
              <a:latin typeface="Lato" panose="020F0502020204030203" pitchFamily="34" charset="77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E58DD5A-D4EC-C049-BBC0-CAE71099D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96751"/>
              </p:ext>
            </p:extLst>
          </p:nvPr>
        </p:nvGraphicFramePr>
        <p:xfrm>
          <a:off x="8013700" y="3569970"/>
          <a:ext cx="257428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048">
                  <a:extLst>
                    <a:ext uri="{9D8B030D-6E8A-4147-A177-3AD203B41FA5}">
                      <a16:colId xmlns:a16="http://schemas.microsoft.com/office/drawing/2014/main" val="2119955662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2355001112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1328713311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1144655796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3449909503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2645078803"/>
                    </a:ext>
                  </a:extLst>
                </a:gridCol>
              </a:tblGrid>
              <a:tr h="3334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577864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429253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212643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360403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107741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94252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EAADAD0-B04D-3C4C-AAEA-48E4FF81EA23}"/>
              </a:ext>
            </a:extLst>
          </p:cNvPr>
          <p:cNvSpPr txBox="1"/>
          <p:nvPr/>
        </p:nvSpPr>
        <p:spPr>
          <a:xfrm>
            <a:off x="10142565" y="5374600"/>
            <a:ext cx="367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Lato" panose="020F0502020204030203" pitchFamily="34" charset="77"/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A8B283-3A12-924B-8547-D6A6E13D3FE4}"/>
              </a:ext>
            </a:extLst>
          </p:cNvPr>
          <p:cNvSpPr txBox="1"/>
          <p:nvPr/>
        </p:nvSpPr>
        <p:spPr>
          <a:xfrm>
            <a:off x="8381746" y="4558010"/>
            <a:ext cx="37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Lato" panose="020F0502020204030203" pitchFamily="34" charset="77"/>
              </a:rPr>
              <a:t>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B5BBC1-ABC3-0E48-A935-BF82F608FFB2}"/>
              </a:ext>
            </a:extLst>
          </p:cNvPr>
          <p:cNvSpPr/>
          <p:nvPr/>
        </p:nvSpPr>
        <p:spPr>
          <a:xfrm>
            <a:off x="8884710" y="3931920"/>
            <a:ext cx="853650" cy="1113145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E8A081-0797-1448-84FA-675AA7F69CF1}"/>
              </a:ext>
            </a:extLst>
          </p:cNvPr>
          <p:cNvSpPr/>
          <p:nvPr/>
        </p:nvSpPr>
        <p:spPr>
          <a:xfrm>
            <a:off x="8883343" y="5045065"/>
            <a:ext cx="1270652" cy="718751"/>
          </a:xfrm>
          <a:prstGeom prst="rect">
            <a:avLst/>
          </a:prstGeom>
          <a:noFill/>
          <a:ln w="38100">
            <a:solidFill>
              <a:srgbClr val="8D63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F27013D-42A5-D744-A72B-46AFC48B3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7553">
            <a:off x="9387964" y="3644099"/>
            <a:ext cx="267280" cy="163115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D4707B-17A0-644D-A5C3-CC718F46DA03}"/>
              </a:ext>
            </a:extLst>
          </p:cNvPr>
          <p:cNvCxnSpPr>
            <a:cxnSpLocks/>
          </p:cNvCxnSpPr>
          <p:nvPr/>
        </p:nvCxnSpPr>
        <p:spPr>
          <a:xfrm flipH="1" flipV="1">
            <a:off x="8644890" y="4882693"/>
            <a:ext cx="1497675" cy="8940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11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57DEC-F1DF-9E4C-A870-FB5FC3142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/>
          <a:lstStyle/>
          <a:p>
            <a:pPr marL="0" indent="0">
              <a:buNone/>
            </a:pPr>
            <a:r>
              <a:rPr lang="en-PH" sz="2200" b="1" dirty="0"/>
              <a:t>Step 2: </a:t>
            </a:r>
            <a:r>
              <a:rPr lang="en-PH" sz="2200" dirty="0"/>
              <a:t>Draw a line against the ruler.</a:t>
            </a:r>
          </a:p>
          <a:p>
            <a:pPr marL="0" indent="0">
              <a:buNone/>
            </a:pPr>
            <a:r>
              <a:rPr lang="en-PH" sz="2200" b="1" dirty="0"/>
              <a:t>Step 3: </a:t>
            </a:r>
            <a:r>
              <a:rPr lang="en-PH" sz="2200" dirty="0"/>
              <a:t>Remove the ruler and mark the right angle.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E58DD5A-D4EC-C049-BBC0-CAE71099D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574288"/>
              </p:ext>
            </p:extLst>
          </p:nvPr>
        </p:nvGraphicFramePr>
        <p:xfrm>
          <a:off x="4378960" y="2049780"/>
          <a:ext cx="257428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048">
                  <a:extLst>
                    <a:ext uri="{9D8B030D-6E8A-4147-A177-3AD203B41FA5}">
                      <a16:colId xmlns:a16="http://schemas.microsoft.com/office/drawing/2014/main" val="2119955662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2355001112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1328713311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1144655796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3449909503"/>
                    </a:ext>
                  </a:extLst>
                </a:gridCol>
                <a:gridCol w="429048">
                  <a:extLst>
                    <a:ext uri="{9D8B030D-6E8A-4147-A177-3AD203B41FA5}">
                      <a16:colId xmlns:a16="http://schemas.microsoft.com/office/drawing/2014/main" val="2645078803"/>
                    </a:ext>
                  </a:extLst>
                </a:gridCol>
              </a:tblGrid>
              <a:tr h="3334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577864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429253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212643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360403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107741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94252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EAADAD0-B04D-3C4C-AAEA-48E4FF81EA23}"/>
              </a:ext>
            </a:extLst>
          </p:cNvPr>
          <p:cNvSpPr txBox="1"/>
          <p:nvPr/>
        </p:nvSpPr>
        <p:spPr>
          <a:xfrm>
            <a:off x="6507825" y="3854410"/>
            <a:ext cx="367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Lato" panose="020F0502020204030203" pitchFamily="34" charset="77"/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A8B283-3A12-924B-8547-D6A6E13D3FE4}"/>
              </a:ext>
            </a:extLst>
          </p:cNvPr>
          <p:cNvSpPr txBox="1"/>
          <p:nvPr/>
        </p:nvSpPr>
        <p:spPr>
          <a:xfrm>
            <a:off x="4747006" y="3037820"/>
            <a:ext cx="37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Lato" panose="020F0502020204030203" pitchFamily="34" charset="77"/>
              </a:rPr>
              <a:t>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D4707B-17A0-644D-A5C3-CC718F46DA03}"/>
              </a:ext>
            </a:extLst>
          </p:cNvPr>
          <p:cNvCxnSpPr>
            <a:cxnSpLocks/>
          </p:cNvCxnSpPr>
          <p:nvPr/>
        </p:nvCxnSpPr>
        <p:spPr>
          <a:xfrm flipH="1" flipV="1">
            <a:off x="5010150" y="3362503"/>
            <a:ext cx="1497675" cy="8940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7EC722-ED7B-1A46-8500-68F7E5E8834E}"/>
              </a:ext>
            </a:extLst>
          </p:cNvPr>
          <p:cNvCxnSpPr>
            <a:cxnSpLocks/>
          </p:cNvCxnSpPr>
          <p:nvPr/>
        </p:nvCxnSpPr>
        <p:spPr>
          <a:xfrm flipH="1">
            <a:off x="5047232" y="2263140"/>
            <a:ext cx="1216408" cy="14398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51186811-935A-4A41-8017-CA421215A09D}"/>
              </a:ext>
            </a:extLst>
          </p:cNvPr>
          <p:cNvSpPr/>
          <p:nvPr/>
        </p:nvSpPr>
        <p:spPr>
          <a:xfrm rot="18387423">
            <a:off x="5274668" y="3393176"/>
            <a:ext cx="171450" cy="1562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6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10880</TotalTime>
  <Words>259</Words>
  <Application>Microsoft Macintosh PowerPoint</Application>
  <PresentationFormat>Widescreen</PresentationFormat>
  <Paragraphs>108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Team C - Reviewer 3</cp:lastModifiedBy>
  <cp:revision>1088</cp:revision>
  <cp:lastPrinted>2023-03-16T06:30:06Z</cp:lastPrinted>
  <dcterms:created xsi:type="dcterms:W3CDTF">2019-04-16T02:10:14Z</dcterms:created>
  <dcterms:modified xsi:type="dcterms:W3CDTF">2023-09-04T06:08:36Z</dcterms:modified>
</cp:coreProperties>
</file>