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80" r:id="rId5"/>
    <p:sldId id="281" r:id="rId6"/>
    <p:sldId id="282" r:id="rId7"/>
    <p:sldId id="283" r:id="rId8"/>
    <p:sldId id="285" r:id="rId9"/>
    <p:sldId id="286" r:id="rId10"/>
    <p:sldId id="284" r:id="rId11"/>
    <p:sldId id="287" r:id="rId12"/>
    <p:sldId id="28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466"/>
    <a:srgbClr val="9E7CB9"/>
    <a:srgbClr val="D8DF24"/>
    <a:srgbClr val="9A7DAE"/>
    <a:srgbClr val="FFDD5D"/>
    <a:srgbClr val="F2EBF5"/>
    <a:srgbClr val="BBA7CF"/>
    <a:srgbClr val="C6E1AE"/>
    <a:srgbClr val="F7FCF4"/>
    <a:srgbClr val="C7B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5739"/>
  </p:normalViewPr>
  <p:slideViewPr>
    <p:cSldViewPr snapToGrid="0" snapToObjects="1">
      <p:cViewPr>
        <p:scale>
          <a:sx n="135" d="100"/>
          <a:sy n="135" d="100"/>
        </p:scale>
        <p:origin x="232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Parallel Lines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1DE65E3C-CF00-0E42-BEB1-C0BB6B43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794"/>
            <a:ext cx="10515600" cy="5750243"/>
          </a:xfrm>
        </p:spPr>
        <p:txBody>
          <a:bodyPr/>
          <a:lstStyle/>
          <a:p>
            <a:pPr marL="0" indent="0">
              <a:buNone/>
            </a:pPr>
            <a:r>
              <a:rPr lang="en-PH" sz="2200" b="1" dirty="0"/>
              <a:t>Step 2: </a:t>
            </a:r>
            <a:r>
              <a:rPr lang="en-PH" sz="2200" dirty="0"/>
              <a:t>Draw a line joining points P and Q.</a:t>
            </a:r>
          </a:p>
          <a:p>
            <a:pPr marL="0" indent="0">
              <a:buNone/>
            </a:pPr>
            <a:r>
              <a:rPr lang="en-PH" sz="2200" dirty="0"/>
              <a:t>	Mark both lines with arrowheads.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					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1EBB598-CAC8-F648-B3F2-CAF870D2C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92281"/>
              </p:ext>
            </p:extLst>
          </p:nvPr>
        </p:nvGraphicFramePr>
        <p:xfrm>
          <a:off x="2649595" y="2353368"/>
          <a:ext cx="27850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28">
                  <a:extLst>
                    <a:ext uri="{9D8B030D-6E8A-4147-A177-3AD203B41FA5}">
                      <a16:colId xmlns:a16="http://schemas.microsoft.com/office/drawing/2014/main" val="2751705409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673148220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4017558728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2098489971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579681658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90923913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037307945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520837980"/>
                    </a:ext>
                  </a:extLst>
                </a:gridCol>
              </a:tblGrid>
              <a:tr h="354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3347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7278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81007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12455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099039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2AA867-C724-2D4D-A3C1-87D7E20145A7}"/>
              </a:ext>
            </a:extLst>
          </p:cNvPr>
          <p:cNvCxnSpPr>
            <a:cxnSpLocks/>
          </p:cNvCxnSpPr>
          <p:nvPr/>
        </p:nvCxnSpPr>
        <p:spPr>
          <a:xfrm flipH="1">
            <a:off x="2887803" y="2645534"/>
            <a:ext cx="1621819" cy="1287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942DB4-D911-4348-B17E-F7C276C23158}"/>
              </a:ext>
            </a:extLst>
          </p:cNvPr>
          <p:cNvSpPr txBox="1"/>
          <p:nvPr/>
        </p:nvSpPr>
        <p:spPr>
          <a:xfrm>
            <a:off x="4079767" y="2325068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4E2763-BC12-1B45-ABC5-0FEA0F2A26FE}"/>
              </a:ext>
            </a:extLst>
          </p:cNvPr>
          <p:cNvSpPr txBox="1"/>
          <p:nvPr/>
        </p:nvSpPr>
        <p:spPr>
          <a:xfrm>
            <a:off x="2559125" y="3825088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B734CC-B42D-E14E-A1A5-090F9AC23E22}"/>
              </a:ext>
            </a:extLst>
          </p:cNvPr>
          <p:cNvCxnSpPr>
            <a:cxnSpLocks/>
          </p:cNvCxnSpPr>
          <p:nvPr/>
        </p:nvCxnSpPr>
        <p:spPr>
          <a:xfrm flipH="1" flipV="1">
            <a:off x="4369679" y="2669094"/>
            <a:ext cx="88718" cy="1121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5C67AE-FA60-3249-B66C-B6029E1613A0}"/>
              </a:ext>
            </a:extLst>
          </p:cNvPr>
          <p:cNvCxnSpPr>
            <a:cxnSpLocks/>
          </p:cNvCxnSpPr>
          <p:nvPr/>
        </p:nvCxnSpPr>
        <p:spPr>
          <a:xfrm flipH="1" flipV="1">
            <a:off x="2961230" y="3786294"/>
            <a:ext cx="88718" cy="1121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4A5D9C-72AF-DA48-8962-09F740FEF0C5}"/>
              </a:ext>
            </a:extLst>
          </p:cNvPr>
          <p:cNvCxnSpPr>
            <a:cxnSpLocks/>
          </p:cNvCxnSpPr>
          <p:nvPr/>
        </p:nvCxnSpPr>
        <p:spPr>
          <a:xfrm flipH="1">
            <a:off x="3619893" y="3234707"/>
            <a:ext cx="1396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203868-FE7C-8F41-AD0A-A8803E0C26EF}"/>
              </a:ext>
            </a:extLst>
          </p:cNvPr>
          <p:cNvCxnSpPr>
            <a:cxnSpLocks/>
          </p:cNvCxnSpPr>
          <p:nvPr/>
        </p:nvCxnSpPr>
        <p:spPr>
          <a:xfrm flipV="1">
            <a:off x="3759515" y="3217175"/>
            <a:ext cx="8705" cy="174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6646D9-F2F2-224B-9B64-8B25D5E89C7F}"/>
              </a:ext>
            </a:extLst>
          </p:cNvPr>
          <p:cNvCxnSpPr>
            <a:cxnSpLocks/>
          </p:cNvCxnSpPr>
          <p:nvPr/>
        </p:nvCxnSpPr>
        <p:spPr>
          <a:xfrm flipH="1">
            <a:off x="3558769" y="2645534"/>
            <a:ext cx="1621819" cy="1287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2C3F6D-FA2C-D547-849D-8B2646FCA701}"/>
              </a:ext>
            </a:extLst>
          </p:cNvPr>
          <p:cNvSpPr txBox="1"/>
          <p:nvPr/>
        </p:nvSpPr>
        <p:spPr>
          <a:xfrm>
            <a:off x="5100754" y="2338477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Q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13094D-8645-9041-9EEF-6EF04CFC545E}"/>
              </a:ext>
            </a:extLst>
          </p:cNvPr>
          <p:cNvSpPr txBox="1"/>
          <p:nvPr/>
        </p:nvSpPr>
        <p:spPr>
          <a:xfrm>
            <a:off x="3230091" y="382508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P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FDFE5C-E94E-3247-9166-5BEC2041AAFF}"/>
              </a:ext>
            </a:extLst>
          </p:cNvPr>
          <p:cNvCxnSpPr>
            <a:cxnSpLocks/>
          </p:cNvCxnSpPr>
          <p:nvPr/>
        </p:nvCxnSpPr>
        <p:spPr>
          <a:xfrm flipH="1" flipV="1">
            <a:off x="5040645" y="2669094"/>
            <a:ext cx="88718" cy="1121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E059D03-94F0-964D-9EDF-79FB5FED7885}"/>
              </a:ext>
            </a:extLst>
          </p:cNvPr>
          <p:cNvCxnSpPr>
            <a:cxnSpLocks/>
          </p:cNvCxnSpPr>
          <p:nvPr/>
        </p:nvCxnSpPr>
        <p:spPr>
          <a:xfrm flipH="1" flipV="1">
            <a:off x="3632196" y="3786294"/>
            <a:ext cx="88718" cy="1121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2E5CF1-FB30-964D-9174-F94A75337768}"/>
              </a:ext>
            </a:extLst>
          </p:cNvPr>
          <p:cNvCxnSpPr>
            <a:cxnSpLocks/>
          </p:cNvCxnSpPr>
          <p:nvPr/>
        </p:nvCxnSpPr>
        <p:spPr>
          <a:xfrm flipH="1">
            <a:off x="4290859" y="3234707"/>
            <a:ext cx="1396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F00D59F-51B3-F848-8612-984C4BF81881}"/>
              </a:ext>
            </a:extLst>
          </p:cNvPr>
          <p:cNvCxnSpPr>
            <a:cxnSpLocks/>
          </p:cNvCxnSpPr>
          <p:nvPr/>
        </p:nvCxnSpPr>
        <p:spPr>
          <a:xfrm flipV="1">
            <a:off x="4430481" y="3217175"/>
            <a:ext cx="8705" cy="174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59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EBF65-A8EC-B04F-A16A-548D1046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Look at the following sets of line.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0" indent="0">
              <a:buNone/>
            </a:pPr>
            <a:r>
              <a:rPr lang="en-PH" sz="2200" dirty="0"/>
              <a:t>These lines never intersect, no matter how far they are extended.</a:t>
            </a:r>
          </a:p>
          <a:p>
            <a:pPr marL="0" indent="0">
              <a:buNone/>
            </a:pPr>
            <a:r>
              <a:rPr lang="en-PH" sz="2200" dirty="0"/>
              <a:t>They are called </a:t>
            </a:r>
            <a:r>
              <a:rPr lang="en-PH" sz="2200" b="1" dirty="0"/>
              <a:t>parallel lines</a:t>
            </a:r>
            <a:r>
              <a:rPr lang="en-PH" sz="2200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2D9EF-3DB5-4745-9A77-539577A2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356" y="1163161"/>
            <a:ext cx="2919905" cy="1935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66598-A901-3F45-8999-8F3BD1032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741" y="1163162"/>
            <a:ext cx="2689860" cy="1935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62BE1F-EEC4-0349-BFC1-6B3B5CEB0168}"/>
              </a:ext>
            </a:extLst>
          </p:cNvPr>
          <p:cNvSpPr txBox="1"/>
          <p:nvPr/>
        </p:nvSpPr>
        <p:spPr>
          <a:xfrm>
            <a:off x="3215263" y="3098641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77"/>
              </a:rPr>
              <a:t>Zebra crossing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4D252B-00A9-6A43-8F8C-7B41558FC79D}"/>
              </a:ext>
            </a:extLst>
          </p:cNvPr>
          <p:cNvSpPr txBox="1"/>
          <p:nvPr/>
        </p:nvSpPr>
        <p:spPr>
          <a:xfrm>
            <a:off x="6951457" y="3140848"/>
            <a:ext cx="2406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400" dirty="0">
                <a:latin typeface="Lato" panose="020F0502020204030203" pitchFamily="34" charset="77"/>
              </a:rPr>
              <a:t>Airplanes flying in formation</a:t>
            </a:r>
          </a:p>
        </p:txBody>
      </p:sp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EBF65-A8EC-B04F-A16A-548D1046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200" dirty="0"/>
              <a:t>Look at the pairs of parallel lines.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200" dirty="0"/>
          </a:p>
          <a:p>
            <a:pPr marL="514350" indent="-514350">
              <a:buFont typeface="+mj-lt"/>
              <a:buAutoNum type="arabicPeriod" startAt="2"/>
            </a:pPr>
            <a:endParaRPr lang="en-US" sz="2200" dirty="0"/>
          </a:p>
          <a:p>
            <a:pPr marL="514350" indent="-514350">
              <a:buFont typeface="+mj-lt"/>
              <a:buAutoNum type="arabicPeriod" startAt="2"/>
            </a:pPr>
            <a:endParaRPr lang="en-US" sz="2200" dirty="0"/>
          </a:p>
          <a:p>
            <a:pPr marL="514350" indent="-514350">
              <a:buFont typeface="+mj-lt"/>
              <a:buAutoNum type="arabicPeriod" startAt="2"/>
            </a:pPr>
            <a:endParaRPr lang="en-US" sz="2200" dirty="0"/>
          </a:p>
          <a:p>
            <a:pPr marL="514350" indent="-514350">
              <a:buFont typeface="+mj-lt"/>
              <a:buAutoNum type="arabicPeriod" startAt="2"/>
            </a:pPr>
            <a:endParaRPr lang="en-US" sz="2200" dirty="0"/>
          </a:p>
          <a:p>
            <a:pPr marL="514350" indent="-514350">
              <a:buFont typeface="+mj-lt"/>
              <a:buAutoNum type="arabicPeriod" startAt="2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PH" sz="2200" dirty="0"/>
              <a:t>The distance between the parallel lines is always the same.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DA6634-1F87-444B-A6F4-82A3EB528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57589"/>
              </p:ext>
            </p:extLst>
          </p:nvPr>
        </p:nvGraphicFramePr>
        <p:xfrm>
          <a:off x="1564641" y="1268305"/>
          <a:ext cx="4632957" cy="216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851">
                  <a:extLst>
                    <a:ext uri="{9D8B030D-6E8A-4147-A177-3AD203B41FA5}">
                      <a16:colId xmlns:a16="http://schemas.microsoft.com/office/drawing/2014/main" val="659594469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3196807951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4101988770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294740240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650613011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1101231335"/>
                    </a:ext>
                  </a:extLst>
                </a:gridCol>
                <a:gridCol w="661851">
                  <a:extLst>
                    <a:ext uri="{9D8B030D-6E8A-4147-A177-3AD203B41FA5}">
                      <a16:colId xmlns:a16="http://schemas.microsoft.com/office/drawing/2014/main" val="1940413114"/>
                    </a:ext>
                  </a:extLst>
                </a:gridCol>
              </a:tblGrid>
              <a:tr h="4321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259809"/>
                  </a:ext>
                </a:extLst>
              </a:tr>
              <a:tr h="43213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33289"/>
                  </a:ext>
                </a:extLst>
              </a:tr>
              <a:tr h="43213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771878"/>
                  </a:ext>
                </a:extLst>
              </a:tr>
              <a:tr h="43213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422356"/>
                  </a:ext>
                </a:extLst>
              </a:tr>
              <a:tr h="43213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6180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81306D-B9E2-D445-ABBE-43E1FCFCC1B6}"/>
              </a:ext>
            </a:extLst>
          </p:cNvPr>
          <p:cNvCxnSpPr>
            <a:cxnSpLocks/>
          </p:cNvCxnSpPr>
          <p:nvPr/>
        </p:nvCxnSpPr>
        <p:spPr>
          <a:xfrm flipV="1">
            <a:off x="2214880" y="1513840"/>
            <a:ext cx="3129280" cy="10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77ADD0-38DA-0949-96A9-32C1F64ED993}"/>
              </a:ext>
            </a:extLst>
          </p:cNvPr>
          <p:cNvCxnSpPr>
            <a:cxnSpLocks/>
          </p:cNvCxnSpPr>
          <p:nvPr/>
        </p:nvCxnSpPr>
        <p:spPr>
          <a:xfrm flipV="1">
            <a:off x="2214880" y="2164080"/>
            <a:ext cx="3129280" cy="101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-Shape 8">
            <a:extLst>
              <a:ext uri="{FF2B5EF4-FFF2-40B4-BE49-F238E27FC236}">
                <a16:creationId xmlns:a16="http://schemas.microsoft.com/office/drawing/2014/main" id="{E1E7A1EB-4583-EA4F-8B7A-BBC9F492E94A}"/>
              </a:ext>
            </a:extLst>
          </p:cNvPr>
          <p:cNvSpPr/>
          <p:nvPr/>
        </p:nvSpPr>
        <p:spPr>
          <a:xfrm rot="12238355">
            <a:off x="3658944" y="2586459"/>
            <a:ext cx="191520" cy="191561"/>
          </a:xfrm>
          <a:prstGeom prst="corner">
            <a:avLst>
              <a:gd name="adj1" fmla="val 8096"/>
              <a:gd name="adj2" fmla="val 80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BB3C133F-ED72-8748-AAB3-C9976441EFE8}"/>
              </a:ext>
            </a:extLst>
          </p:cNvPr>
          <p:cNvSpPr/>
          <p:nvPr/>
        </p:nvSpPr>
        <p:spPr>
          <a:xfrm rot="12238355">
            <a:off x="3775199" y="1895581"/>
            <a:ext cx="191520" cy="191561"/>
          </a:xfrm>
          <a:prstGeom prst="corner">
            <a:avLst>
              <a:gd name="adj1" fmla="val 8096"/>
              <a:gd name="adj2" fmla="val 80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5A49D-B762-9446-8910-E1CE42C7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799" y="3088640"/>
            <a:ext cx="1786715" cy="2032000"/>
          </a:xfrm>
          <a:prstGeom prst="rect">
            <a:avLst/>
          </a:prstGeom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BA6DABF7-2E73-CB45-864E-D922AD88BFB6}"/>
              </a:ext>
            </a:extLst>
          </p:cNvPr>
          <p:cNvSpPr/>
          <p:nvPr/>
        </p:nvSpPr>
        <p:spPr>
          <a:xfrm>
            <a:off x="8107681" y="1690505"/>
            <a:ext cx="3246120" cy="1316294"/>
          </a:xfrm>
          <a:prstGeom prst="wedgeEllipseCallout">
            <a:avLst>
              <a:gd name="adj1" fmla="val 35798"/>
              <a:gd name="adj2" fmla="val 63362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We draw arrowheads to show parallel lines.</a:t>
            </a:r>
          </a:p>
        </p:txBody>
      </p:sp>
    </p:spTree>
    <p:extLst>
      <p:ext uri="{BB962C8B-B14F-4D97-AF65-F5344CB8AC3E}">
        <p14:creationId xmlns:p14="http://schemas.microsoft.com/office/powerpoint/2010/main" val="159155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D461A-D6CC-614B-9754-00F54C60E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080"/>
            <a:ext cx="9941560" cy="5790883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PH" sz="2200" dirty="0"/>
              <a:t>Look at the edges of your textbook. Do you see any parallel lines? The textbook is rectangular in shape.</a:t>
            </a:r>
          </a:p>
          <a:p>
            <a:pPr marL="457200" lvl="1" indent="0" algn="just">
              <a:buNone/>
            </a:pPr>
            <a:r>
              <a:rPr lang="en-PH" sz="2200" dirty="0"/>
              <a:t>The opposite sides of a rectangle are parallel to each other.</a:t>
            </a:r>
          </a:p>
          <a:p>
            <a:pPr marL="457200" lvl="1" indent="0" algn="just">
              <a:buNone/>
            </a:pPr>
            <a:endParaRPr lang="en-PH" sz="2200" dirty="0"/>
          </a:p>
          <a:p>
            <a:pPr marL="457200" lvl="1" indent="0" algn="just">
              <a:buNone/>
            </a:pPr>
            <a:endParaRPr lang="en-PH" sz="2200" dirty="0"/>
          </a:p>
          <a:p>
            <a:pPr marL="457200" lvl="1" indent="0" algn="just">
              <a:buNone/>
            </a:pPr>
            <a:endParaRPr lang="en-PH" sz="2200" dirty="0"/>
          </a:p>
          <a:p>
            <a:pPr marL="457200" lvl="1" indent="0" algn="just">
              <a:buNone/>
            </a:pPr>
            <a:endParaRPr lang="en-PH" sz="2200" dirty="0"/>
          </a:p>
          <a:p>
            <a:pPr marL="457200" lvl="1" indent="0" algn="just">
              <a:buNone/>
            </a:pPr>
            <a:endParaRPr lang="en-PH" sz="2200" dirty="0"/>
          </a:p>
          <a:p>
            <a:pPr marL="457200" lvl="1" indent="0" algn="just">
              <a:buNone/>
            </a:pPr>
            <a:endParaRPr lang="en-PH" sz="2200" dirty="0"/>
          </a:p>
          <a:p>
            <a:pPr marL="457200" lvl="1" indent="0" algn="just">
              <a:buNone/>
            </a:pPr>
            <a:endParaRPr lang="en-PH" sz="2200" dirty="0"/>
          </a:p>
          <a:p>
            <a:pPr marL="457200" lvl="1" indent="0" algn="just">
              <a:buNone/>
            </a:pPr>
            <a:endParaRPr lang="en-PH" sz="2200" dirty="0"/>
          </a:p>
          <a:p>
            <a:pPr marL="457200" lvl="1" indent="0" algn="just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AB is parallel to DC.</a:t>
            </a:r>
          </a:p>
          <a:p>
            <a:pPr marL="0" indent="0">
              <a:buNone/>
            </a:pPr>
            <a:r>
              <a:rPr lang="en-PH" sz="2200" dirty="0"/>
              <a:t>We write it as </a:t>
            </a:r>
            <a:r>
              <a:rPr lang="en-PH" sz="2200" b="1" dirty="0"/>
              <a:t>AB // DC.</a:t>
            </a:r>
          </a:p>
          <a:p>
            <a:pPr marL="0" indent="0">
              <a:buNone/>
            </a:pPr>
            <a:r>
              <a:rPr lang="en-PH" sz="2200" dirty="0"/>
              <a:t>AD is parallel to BC.</a:t>
            </a:r>
          </a:p>
          <a:p>
            <a:pPr marL="0" indent="0">
              <a:buNone/>
            </a:pPr>
            <a:r>
              <a:rPr lang="en-PH" sz="2200" dirty="0"/>
              <a:t>We write it as AD // BC.</a:t>
            </a:r>
          </a:p>
          <a:p>
            <a:pPr marL="0" indent="0" algn="just">
              <a:buNone/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D10A3-AD4D-AF45-8354-4FB63C26A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5" y="2266791"/>
            <a:ext cx="2602370" cy="2029460"/>
          </a:xfrm>
          <a:prstGeom prst="rect">
            <a:avLst/>
          </a:prstGeom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BCE4A5AA-2384-D643-A450-2F8CC9131659}"/>
              </a:ext>
            </a:extLst>
          </p:cNvPr>
          <p:cNvSpPr/>
          <p:nvPr/>
        </p:nvSpPr>
        <p:spPr>
          <a:xfrm>
            <a:off x="3363665" y="1624706"/>
            <a:ext cx="2874575" cy="2256413"/>
          </a:xfrm>
          <a:prstGeom prst="wedgeEllipseCallout">
            <a:avLst>
              <a:gd name="adj1" fmla="val -67733"/>
              <a:gd name="adj2" fmla="val -57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We can find parallel lines in other shapes, too. What shapes are they?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FF6A07-71FE-C34C-B33C-90F764F0F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118" y="956446"/>
            <a:ext cx="2784401" cy="288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7FA898-E1F8-B442-BAF4-C8E597A0C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852" y="2266791"/>
            <a:ext cx="2784401" cy="28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1BC6-7334-F346-ACE8-E8A8FE0E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57096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Intersecting lines are not parallel lines.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200" dirty="0"/>
          </a:p>
          <a:p>
            <a:pPr marL="514350" indent="-514350">
              <a:buFont typeface="+mj-lt"/>
              <a:buAutoNum type="arabicPeriod" startAt="4"/>
            </a:pPr>
            <a:endParaRPr lang="en-US" sz="2200" dirty="0"/>
          </a:p>
          <a:p>
            <a:pPr marL="514350" indent="-514350">
              <a:buFont typeface="+mj-lt"/>
              <a:buAutoNum type="arabicPeriod" startAt="4"/>
            </a:pPr>
            <a:endParaRPr lang="en-US" sz="2200" dirty="0"/>
          </a:p>
          <a:p>
            <a:pPr marL="514350" indent="-514350">
              <a:buFont typeface="+mj-lt"/>
              <a:buAutoNum type="arabicPeriod" startAt="4"/>
            </a:pPr>
            <a:endParaRPr lang="en-US" sz="2200" dirty="0"/>
          </a:p>
          <a:p>
            <a:pPr marL="514350" indent="-514350">
              <a:buFont typeface="+mj-lt"/>
              <a:buAutoNum type="arabicPeriod" startAt="4"/>
            </a:pPr>
            <a:endParaRPr lang="en-US" sz="2200" dirty="0"/>
          </a:p>
          <a:p>
            <a:pPr marL="0" indent="0">
              <a:buNone/>
            </a:pPr>
            <a:r>
              <a:rPr lang="en-PH" sz="2200" dirty="0"/>
              <a:t>Lines which meet if extended are also not parallel lines.</a:t>
            </a:r>
          </a:p>
          <a:p>
            <a:pPr marL="0" indent="0">
              <a:buNone/>
            </a:pPr>
            <a:endParaRPr lang="en-US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69384A-D239-C940-9437-54E5CE6E135B}"/>
              </a:ext>
            </a:extLst>
          </p:cNvPr>
          <p:cNvCxnSpPr>
            <a:cxnSpLocks/>
          </p:cNvCxnSpPr>
          <p:nvPr/>
        </p:nvCxnSpPr>
        <p:spPr>
          <a:xfrm flipV="1">
            <a:off x="3652520" y="1041400"/>
            <a:ext cx="1515526" cy="12496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71C5A-38B3-164E-B8D0-E563607EBE49}"/>
              </a:ext>
            </a:extLst>
          </p:cNvPr>
          <p:cNvCxnSpPr>
            <a:cxnSpLocks/>
          </p:cNvCxnSpPr>
          <p:nvPr/>
        </p:nvCxnSpPr>
        <p:spPr>
          <a:xfrm>
            <a:off x="3652520" y="1041400"/>
            <a:ext cx="1515526" cy="1257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0197E6-B53B-7B44-9B3B-7E960360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840" y="3540760"/>
            <a:ext cx="3244412" cy="22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CC6B2-3085-4C47-82B7-2725C7510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608584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PH" sz="2200" dirty="0"/>
              <a:t>Which pair of lines are parallel?</a:t>
            </a:r>
          </a:p>
          <a:p>
            <a:pPr marL="457200" indent="-457200">
              <a:buFont typeface="+mj-lt"/>
              <a:buAutoNum type="arabicPeriod" startAt="5"/>
            </a:pPr>
            <a:endParaRPr lang="en-PH" sz="2200" dirty="0"/>
          </a:p>
          <a:p>
            <a:pPr marL="457200" indent="-457200">
              <a:buFont typeface="+mj-lt"/>
              <a:buAutoNum type="arabicPeriod" startAt="5"/>
            </a:pPr>
            <a:endParaRPr lang="en-PH" sz="2200" dirty="0"/>
          </a:p>
          <a:p>
            <a:pPr marL="457200" indent="-457200">
              <a:buFont typeface="+mj-lt"/>
              <a:buAutoNum type="arabicPeriod" startAt="5"/>
            </a:pPr>
            <a:endParaRPr lang="en-PH" sz="2200" dirty="0"/>
          </a:p>
          <a:p>
            <a:pPr marL="457200" indent="-457200">
              <a:buFont typeface="+mj-lt"/>
              <a:buAutoNum type="arabicPeriod" startAt="5"/>
            </a:pPr>
            <a:endParaRPr lang="en-PH" sz="2200" dirty="0"/>
          </a:p>
          <a:p>
            <a:pPr marL="457200" indent="-457200">
              <a:buFont typeface="+mj-lt"/>
              <a:buAutoNum type="arabicPeriod" startAt="5"/>
            </a:pPr>
            <a:endParaRPr lang="en-PH" sz="2200" dirty="0"/>
          </a:p>
          <a:p>
            <a:pPr marL="457200" indent="-457200">
              <a:buFont typeface="+mj-lt"/>
              <a:buAutoNum type="arabicPeriod" startAt="5"/>
            </a:pPr>
            <a:endParaRPr lang="en-PH" sz="2200" dirty="0"/>
          </a:p>
          <a:p>
            <a:pPr marL="457200" indent="-457200">
              <a:buFont typeface="+mj-lt"/>
              <a:buAutoNum type="arabicPeriod" startAt="5"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457200" indent="-457200">
              <a:buFont typeface="+mj-lt"/>
              <a:buAutoNum type="arabicPeriod" startAt="5"/>
            </a:pPr>
            <a:endParaRPr lang="en-PH" sz="2200" dirty="0"/>
          </a:p>
          <a:p>
            <a:pPr marL="0" indent="0">
              <a:buNone/>
            </a:pPr>
            <a:r>
              <a:rPr lang="en-PH" sz="2000" dirty="0"/>
              <a:t>Check that the distance between the two lines is always the same.</a:t>
            </a:r>
          </a:p>
          <a:p>
            <a:pPr marL="0" indent="0">
              <a:buNone/>
            </a:pPr>
            <a:r>
              <a:rPr lang="en-PH" sz="2000" dirty="0"/>
              <a:t>AB is parallel to CD.</a:t>
            </a:r>
          </a:p>
          <a:p>
            <a:pPr marL="0" indent="0">
              <a:buNone/>
            </a:pPr>
            <a:r>
              <a:rPr lang="en-PH" sz="2000" dirty="0"/>
              <a:t>JK is parallel to MN.</a:t>
            </a:r>
          </a:p>
          <a:p>
            <a:pPr marL="0" indent="0">
              <a:buNone/>
            </a:pPr>
            <a:r>
              <a:rPr lang="en-PH" sz="2000" dirty="0"/>
              <a:t>UT is parallel to WV.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E21234-81C2-5B44-974E-6D121E5B1839}"/>
              </a:ext>
            </a:extLst>
          </p:cNvPr>
          <p:cNvGraphicFramePr>
            <a:graphicFrameLocks noGrp="1"/>
          </p:cNvGraphicFramePr>
          <p:nvPr/>
        </p:nvGraphicFramePr>
        <p:xfrm>
          <a:off x="2702560" y="914240"/>
          <a:ext cx="6990074" cy="388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91">
                  <a:extLst>
                    <a:ext uri="{9D8B030D-6E8A-4147-A177-3AD203B41FA5}">
                      <a16:colId xmlns:a16="http://schemas.microsoft.com/office/drawing/2014/main" val="482818619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4033349455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2112772822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1586959191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4124445161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1513795979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3244927692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3951767751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907082095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224382403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3512535054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3999242603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3084062817"/>
                    </a:ext>
                  </a:extLst>
                </a:gridCol>
                <a:gridCol w="499291">
                  <a:extLst>
                    <a:ext uri="{9D8B030D-6E8A-4147-A177-3AD203B41FA5}">
                      <a16:colId xmlns:a16="http://schemas.microsoft.com/office/drawing/2014/main" val="237879432"/>
                    </a:ext>
                  </a:extLst>
                </a:gridCol>
              </a:tblGrid>
              <a:tr h="431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596138"/>
                  </a:ext>
                </a:extLst>
              </a:tr>
              <a:tr h="4312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44690"/>
                  </a:ext>
                </a:extLst>
              </a:tr>
              <a:tr h="4312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070622"/>
                  </a:ext>
                </a:extLst>
              </a:tr>
              <a:tr h="4312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8924"/>
                  </a:ext>
                </a:extLst>
              </a:tr>
              <a:tr h="4312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54002"/>
                  </a:ext>
                </a:extLst>
              </a:tr>
              <a:tr h="4312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591996"/>
                  </a:ext>
                </a:extLst>
              </a:tr>
              <a:tr h="4312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478338"/>
                  </a:ext>
                </a:extLst>
              </a:tr>
              <a:tr h="431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57817"/>
                  </a:ext>
                </a:extLst>
              </a:tr>
              <a:tr h="4312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26984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188F29-5CB0-9544-AB96-30AB58332938}"/>
              </a:ext>
            </a:extLst>
          </p:cNvPr>
          <p:cNvCxnSpPr>
            <a:cxnSpLocks/>
          </p:cNvCxnSpPr>
          <p:nvPr/>
        </p:nvCxnSpPr>
        <p:spPr>
          <a:xfrm>
            <a:off x="3190240" y="1341280"/>
            <a:ext cx="203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9001D6-4888-4142-89D7-5D01216E87D1}"/>
              </a:ext>
            </a:extLst>
          </p:cNvPr>
          <p:cNvCxnSpPr>
            <a:cxnSpLocks/>
          </p:cNvCxnSpPr>
          <p:nvPr/>
        </p:nvCxnSpPr>
        <p:spPr>
          <a:xfrm>
            <a:off x="3190240" y="1778160"/>
            <a:ext cx="203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5A3661-0847-2441-B54A-9DD335AAA021}"/>
              </a:ext>
            </a:extLst>
          </p:cNvPr>
          <p:cNvCxnSpPr>
            <a:cxnSpLocks/>
          </p:cNvCxnSpPr>
          <p:nvPr/>
        </p:nvCxnSpPr>
        <p:spPr>
          <a:xfrm>
            <a:off x="3190240" y="2631600"/>
            <a:ext cx="0" cy="129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F8D69E-106D-9B44-8F12-396FA4AC41B9}"/>
              </a:ext>
            </a:extLst>
          </p:cNvPr>
          <p:cNvCxnSpPr>
            <a:cxnSpLocks/>
          </p:cNvCxnSpPr>
          <p:nvPr/>
        </p:nvCxnSpPr>
        <p:spPr>
          <a:xfrm>
            <a:off x="6685280" y="1341440"/>
            <a:ext cx="985520" cy="853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B8F491-4360-3444-8E68-31D91417E1EE}"/>
              </a:ext>
            </a:extLst>
          </p:cNvPr>
          <p:cNvCxnSpPr>
            <a:cxnSpLocks/>
          </p:cNvCxnSpPr>
          <p:nvPr/>
        </p:nvCxnSpPr>
        <p:spPr>
          <a:xfrm flipV="1">
            <a:off x="6685280" y="1341280"/>
            <a:ext cx="985520" cy="853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4C3E27-1BEE-A847-A8C8-B69C1E50807B}"/>
              </a:ext>
            </a:extLst>
          </p:cNvPr>
          <p:cNvCxnSpPr>
            <a:cxnSpLocks/>
          </p:cNvCxnSpPr>
          <p:nvPr/>
        </p:nvCxnSpPr>
        <p:spPr>
          <a:xfrm>
            <a:off x="3698240" y="2631600"/>
            <a:ext cx="0" cy="129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D666E4-6ADC-4345-94A9-1B6E47F01F66}"/>
              </a:ext>
            </a:extLst>
          </p:cNvPr>
          <p:cNvCxnSpPr>
            <a:cxnSpLocks/>
          </p:cNvCxnSpPr>
          <p:nvPr/>
        </p:nvCxnSpPr>
        <p:spPr>
          <a:xfrm>
            <a:off x="4693920" y="3505357"/>
            <a:ext cx="1503677" cy="843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5F2944-7A4F-3644-9806-B7602E62AF18}"/>
              </a:ext>
            </a:extLst>
          </p:cNvPr>
          <p:cNvCxnSpPr>
            <a:cxnSpLocks/>
          </p:cNvCxnSpPr>
          <p:nvPr/>
        </p:nvCxnSpPr>
        <p:spPr>
          <a:xfrm>
            <a:off x="5181601" y="3058320"/>
            <a:ext cx="1015996" cy="874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97EB0C-BCDF-9142-A14F-DEC23FB9F95B}"/>
              </a:ext>
            </a:extLst>
          </p:cNvPr>
          <p:cNvCxnSpPr>
            <a:cxnSpLocks/>
          </p:cNvCxnSpPr>
          <p:nvPr/>
        </p:nvCxnSpPr>
        <p:spPr>
          <a:xfrm flipH="1">
            <a:off x="8717280" y="2631600"/>
            <a:ext cx="467356" cy="129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1430EE-2A9A-A244-A271-B9DF8DC551BC}"/>
              </a:ext>
            </a:extLst>
          </p:cNvPr>
          <p:cNvCxnSpPr>
            <a:cxnSpLocks/>
          </p:cNvCxnSpPr>
          <p:nvPr/>
        </p:nvCxnSpPr>
        <p:spPr>
          <a:xfrm flipH="1">
            <a:off x="8209280" y="2642238"/>
            <a:ext cx="467356" cy="129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C54D58E-C07C-1C45-B79D-D7972654D997}"/>
              </a:ext>
            </a:extLst>
          </p:cNvPr>
          <p:cNvSpPr txBox="1"/>
          <p:nvPr/>
        </p:nvSpPr>
        <p:spPr>
          <a:xfrm>
            <a:off x="2830846" y="954555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5325FC-9011-7640-AC40-5C58D47C08A3}"/>
              </a:ext>
            </a:extLst>
          </p:cNvPr>
          <p:cNvSpPr txBox="1"/>
          <p:nvPr/>
        </p:nvSpPr>
        <p:spPr>
          <a:xfrm>
            <a:off x="5189895" y="961968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0E2899-A73C-BD41-AFBA-AAC63C812A7E}"/>
              </a:ext>
            </a:extLst>
          </p:cNvPr>
          <p:cNvSpPr txBox="1"/>
          <p:nvPr/>
        </p:nvSpPr>
        <p:spPr>
          <a:xfrm>
            <a:off x="2830846" y="1720593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2AB987-CCFB-3F44-AFDA-D5B488A8D09C}"/>
              </a:ext>
            </a:extLst>
          </p:cNvPr>
          <p:cNvSpPr txBox="1"/>
          <p:nvPr/>
        </p:nvSpPr>
        <p:spPr>
          <a:xfrm>
            <a:off x="5189895" y="1720593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D2F1C9-D314-EB48-9ED6-63003CF2F067}"/>
              </a:ext>
            </a:extLst>
          </p:cNvPr>
          <p:cNvSpPr txBox="1"/>
          <p:nvPr/>
        </p:nvSpPr>
        <p:spPr>
          <a:xfrm>
            <a:off x="2880235" y="227857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J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3A59CE-D19F-1D4B-92A8-049C6B797CD5}"/>
              </a:ext>
            </a:extLst>
          </p:cNvPr>
          <p:cNvSpPr txBox="1"/>
          <p:nvPr/>
        </p:nvSpPr>
        <p:spPr>
          <a:xfrm>
            <a:off x="2830846" y="3921760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087D8A-7F2C-8140-8129-8C8A0BCBA271}"/>
              </a:ext>
            </a:extLst>
          </p:cNvPr>
          <p:cNvSpPr txBox="1"/>
          <p:nvPr/>
        </p:nvSpPr>
        <p:spPr>
          <a:xfrm>
            <a:off x="3674126" y="2278578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1A9A59-07A6-5A4D-996D-5443F9F783E1}"/>
              </a:ext>
            </a:extLst>
          </p:cNvPr>
          <p:cNvSpPr txBox="1"/>
          <p:nvPr/>
        </p:nvSpPr>
        <p:spPr>
          <a:xfrm>
            <a:off x="3667173" y="3880713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2B28A2-C49D-214E-BC32-A89BF65BB667}"/>
              </a:ext>
            </a:extLst>
          </p:cNvPr>
          <p:cNvSpPr txBox="1"/>
          <p:nvPr/>
        </p:nvSpPr>
        <p:spPr>
          <a:xfrm>
            <a:off x="4372220" y="315258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1B52D2-BDEC-C043-8803-328A7CB57FC4}"/>
              </a:ext>
            </a:extLst>
          </p:cNvPr>
          <p:cNvSpPr txBox="1"/>
          <p:nvPr/>
        </p:nvSpPr>
        <p:spPr>
          <a:xfrm>
            <a:off x="4883721" y="2715778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A6B2E8-6F27-864C-9DF7-F1A1AF4D9536}"/>
              </a:ext>
            </a:extLst>
          </p:cNvPr>
          <p:cNvSpPr txBox="1"/>
          <p:nvPr/>
        </p:nvSpPr>
        <p:spPr>
          <a:xfrm>
            <a:off x="6177537" y="4301139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Q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770789-C456-634F-B814-DCED2C6F8AAD}"/>
              </a:ext>
            </a:extLst>
          </p:cNvPr>
          <p:cNvSpPr txBox="1"/>
          <p:nvPr/>
        </p:nvSpPr>
        <p:spPr>
          <a:xfrm>
            <a:off x="6177537" y="354925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9E0E3B-11B2-BF45-9D5C-658F47F358E1}"/>
              </a:ext>
            </a:extLst>
          </p:cNvPr>
          <p:cNvSpPr txBox="1"/>
          <p:nvPr/>
        </p:nvSpPr>
        <p:spPr>
          <a:xfrm>
            <a:off x="6406926" y="989507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39E19D-8F0A-C040-8D74-218B18BCDC72}"/>
              </a:ext>
            </a:extLst>
          </p:cNvPr>
          <p:cNvSpPr txBox="1"/>
          <p:nvPr/>
        </p:nvSpPr>
        <p:spPr>
          <a:xfrm>
            <a:off x="7677562" y="98950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E4B351-4322-CA46-B084-6067832047D3}"/>
              </a:ext>
            </a:extLst>
          </p:cNvPr>
          <p:cNvSpPr txBox="1"/>
          <p:nvPr/>
        </p:nvSpPr>
        <p:spPr>
          <a:xfrm>
            <a:off x="7645888" y="2146223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A4CC7C-5C7F-D240-A77A-69972E27C72E}"/>
              </a:ext>
            </a:extLst>
          </p:cNvPr>
          <p:cNvSpPr txBox="1"/>
          <p:nvPr/>
        </p:nvSpPr>
        <p:spPr>
          <a:xfrm>
            <a:off x="6356788" y="2146223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F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6B27AB-8988-964F-B608-371CDAEC1366}"/>
              </a:ext>
            </a:extLst>
          </p:cNvPr>
          <p:cNvSpPr txBox="1"/>
          <p:nvPr/>
        </p:nvSpPr>
        <p:spPr>
          <a:xfrm>
            <a:off x="8616690" y="231566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U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449EA8-24B1-A846-8B66-364FD09331A1}"/>
              </a:ext>
            </a:extLst>
          </p:cNvPr>
          <p:cNvSpPr txBox="1"/>
          <p:nvPr/>
        </p:nvSpPr>
        <p:spPr>
          <a:xfrm>
            <a:off x="9122450" y="2315668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67D1AA-F037-0A40-9040-0E1C925D5220}"/>
              </a:ext>
            </a:extLst>
          </p:cNvPr>
          <p:cNvSpPr txBox="1"/>
          <p:nvPr/>
        </p:nvSpPr>
        <p:spPr>
          <a:xfrm>
            <a:off x="8645543" y="3901029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V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33C2443-689F-974F-B7E0-EEBA5DCA5406}"/>
              </a:ext>
            </a:extLst>
          </p:cNvPr>
          <p:cNvSpPr txBox="1"/>
          <p:nvPr/>
        </p:nvSpPr>
        <p:spPr>
          <a:xfrm>
            <a:off x="8129013" y="3883856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4863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1DE65E3C-CF00-0E42-BEB1-C0BB6B43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PH" sz="2200" dirty="0"/>
              <a:t>Draw a pair of parallel lines XY and TU on the square grid.</a:t>
            </a:r>
          </a:p>
          <a:p>
            <a:pPr marL="0" indent="0">
              <a:buNone/>
            </a:pPr>
            <a:r>
              <a:rPr lang="en-PH" sz="2200" b="1" dirty="0"/>
              <a:t>Step 1: </a:t>
            </a:r>
            <a:r>
              <a:rPr lang="en-PH" sz="2200" dirty="0"/>
              <a:t>Draw a line on the grid line and label it XY.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sz="2200" b="1" dirty="0"/>
              <a:t>Step 2: </a:t>
            </a:r>
            <a:r>
              <a:rPr lang="en-PH" sz="2200" dirty="0"/>
              <a:t>Count an equal number of squares from points X and Y. Mark each point and 	label the points T and U.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EE64AD71-3392-5F4C-BC59-0D2579369B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42160" y="1385145"/>
          <a:ext cx="239775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37">
                  <a:extLst>
                    <a:ext uri="{9D8B030D-6E8A-4147-A177-3AD203B41FA5}">
                      <a16:colId xmlns:a16="http://schemas.microsoft.com/office/drawing/2014/main" val="2751705409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3673148220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4017558728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2098489971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579681658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390923913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520837980"/>
                    </a:ext>
                  </a:extLst>
                </a:gridCol>
              </a:tblGrid>
              <a:tr h="354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3347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7278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81007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12455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09903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93901B-A53C-5145-915E-21AC6065F870}"/>
              </a:ext>
            </a:extLst>
          </p:cNvPr>
          <p:cNvCxnSpPr>
            <a:cxnSpLocks/>
          </p:cNvCxnSpPr>
          <p:nvPr/>
        </p:nvCxnSpPr>
        <p:spPr>
          <a:xfrm>
            <a:off x="2712720" y="1768000"/>
            <a:ext cx="0" cy="1066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664BEF-673E-2446-9335-7B6AF2E57124}"/>
              </a:ext>
            </a:extLst>
          </p:cNvPr>
          <p:cNvSpPr txBox="1"/>
          <p:nvPr/>
        </p:nvSpPr>
        <p:spPr>
          <a:xfrm>
            <a:off x="2437270" y="139837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6469E-52F3-3C44-A4B9-76ECA14884BC}"/>
              </a:ext>
            </a:extLst>
          </p:cNvPr>
          <p:cNvSpPr txBox="1"/>
          <p:nvPr/>
        </p:nvSpPr>
        <p:spPr>
          <a:xfrm>
            <a:off x="2437270" y="2824238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X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4D81BE1-EDE0-7046-9DEE-A019B56368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42160" y="4197770"/>
          <a:ext cx="239775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37">
                  <a:extLst>
                    <a:ext uri="{9D8B030D-6E8A-4147-A177-3AD203B41FA5}">
                      <a16:colId xmlns:a16="http://schemas.microsoft.com/office/drawing/2014/main" val="2751705409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3673148220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4017558728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2098489971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579681658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390923913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520837980"/>
                    </a:ext>
                  </a:extLst>
                </a:gridCol>
              </a:tblGrid>
              <a:tr h="354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3347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7278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81007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12455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09903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6288C2-BCBB-8042-BE13-778086FFFD1A}"/>
              </a:ext>
            </a:extLst>
          </p:cNvPr>
          <p:cNvCxnSpPr>
            <a:cxnSpLocks/>
          </p:cNvCxnSpPr>
          <p:nvPr/>
        </p:nvCxnSpPr>
        <p:spPr>
          <a:xfrm>
            <a:off x="2712720" y="4580625"/>
            <a:ext cx="0" cy="1066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8E1CEE-FF65-F44F-B19E-AFD89AFB572B}"/>
              </a:ext>
            </a:extLst>
          </p:cNvPr>
          <p:cNvSpPr txBox="1"/>
          <p:nvPr/>
        </p:nvSpPr>
        <p:spPr>
          <a:xfrm>
            <a:off x="2437270" y="4210995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2BD4F-156A-3A4B-8648-E8D0778E6C31}"/>
              </a:ext>
            </a:extLst>
          </p:cNvPr>
          <p:cNvSpPr txBox="1"/>
          <p:nvPr/>
        </p:nvSpPr>
        <p:spPr>
          <a:xfrm>
            <a:off x="2437270" y="563686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5416A-0A45-1D40-9182-D5F02C893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92" y="4411050"/>
            <a:ext cx="288893" cy="115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E6B086-86CB-484C-8968-D5C95BCBE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095" y="4411050"/>
            <a:ext cx="288893" cy="1158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4F3933-D4F9-FB44-BA4D-ECF031259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765" y="4425624"/>
            <a:ext cx="288893" cy="115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624377-AF20-6341-9A17-977ABA5BE20D}"/>
              </a:ext>
            </a:extLst>
          </p:cNvPr>
          <p:cNvSpPr txBox="1"/>
          <p:nvPr/>
        </p:nvSpPr>
        <p:spPr>
          <a:xfrm>
            <a:off x="2776046" y="41765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92457E-2B08-5A4F-A1FE-A5E2B05B5260}"/>
              </a:ext>
            </a:extLst>
          </p:cNvPr>
          <p:cNvSpPr txBox="1"/>
          <p:nvPr/>
        </p:nvSpPr>
        <p:spPr>
          <a:xfrm>
            <a:off x="3109890" y="417654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D2C50-7E41-F14A-AD56-69A29286B714}"/>
              </a:ext>
            </a:extLst>
          </p:cNvPr>
          <p:cNvSpPr txBox="1"/>
          <p:nvPr/>
        </p:nvSpPr>
        <p:spPr>
          <a:xfrm>
            <a:off x="3454224" y="417072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C56F6C-F964-EE48-AB02-43127909970F}"/>
              </a:ext>
            </a:extLst>
          </p:cNvPr>
          <p:cNvSpPr txBox="1"/>
          <p:nvPr/>
        </p:nvSpPr>
        <p:spPr>
          <a:xfrm>
            <a:off x="3635835" y="4379915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Lato" panose="020F0502020204030203" pitchFamily="34" charset="77"/>
              </a:rPr>
              <a:t>x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D3D855-06F4-C945-8B2B-919FBAA63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753793" y="5683503"/>
            <a:ext cx="288892" cy="1158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6B5A6E-5349-784E-AA34-8476A969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102096" y="5683503"/>
            <a:ext cx="288892" cy="1158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28E765-9B36-D943-84F2-34561AB1D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439766" y="5698077"/>
            <a:ext cx="288892" cy="1158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F532D1-478D-F348-B111-88D48AA94D88}"/>
              </a:ext>
            </a:extLst>
          </p:cNvPr>
          <p:cNvSpPr txBox="1"/>
          <p:nvPr/>
        </p:nvSpPr>
        <p:spPr>
          <a:xfrm>
            <a:off x="3629960" y="5469430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Lato" panose="020F0502020204030203" pitchFamily="34" charset="77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D4B261-81BC-B34E-8506-BBF5E4C5AFA0}"/>
              </a:ext>
            </a:extLst>
          </p:cNvPr>
          <p:cNvSpPr txBox="1"/>
          <p:nvPr/>
        </p:nvSpPr>
        <p:spPr>
          <a:xfrm>
            <a:off x="3734512" y="563686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C1B148-97F4-1942-9E03-876AE5B513A2}"/>
              </a:ext>
            </a:extLst>
          </p:cNvPr>
          <p:cNvSpPr txBox="1"/>
          <p:nvPr/>
        </p:nvSpPr>
        <p:spPr>
          <a:xfrm>
            <a:off x="3734974" y="420466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29D649-20C6-2F4D-9A90-4E2281905479}"/>
              </a:ext>
            </a:extLst>
          </p:cNvPr>
          <p:cNvSpPr txBox="1"/>
          <p:nvPr/>
        </p:nvSpPr>
        <p:spPr>
          <a:xfrm>
            <a:off x="2771656" y="576331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0EBEE6-BA83-7446-B0F8-44C21C3BD74A}"/>
              </a:ext>
            </a:extLst>
          </p:cNvPr>
          <p:cNvSpPr txBox="1"/>
          <p:nvPr/>
        </p:nvSpPr>
        <p:spPr>
          <a:xfrm>
            <a:off x="3105500" y="576331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A10D2D-5966-7E4D-9525-F50A28497177}"/>
              </a:ext>
            </a:extLst>
          </p:cNvPr>
          <p:cNvSpPr txBox="1"/>
          <p:nvPr/>
        </p:nvSpPr>
        <p:spPr>
          <a:xfrm>
            <a:off x="3449834" y="5757494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84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1DE65E3C-CF00-0E42-BEB1-C0BB6B43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794"/>
            <a:ext cx="10515600" cy="5750243"/>
          </a:xfrm>
        </p:spPr>
        <p:txBody>
          <a:bodyPr/>
          <a:lstStyle/>
          <a:p>
            <a:pPr marL="0" indent="0">
              <a:buNone/>
            </a:pPr>
            <a:r>
              <a:rPr lang="en-PH" sz="2200" b="1" dirty="0"/>
              <a:t>Step 2: </a:t>
            </a:r>
            <a:r>
              <a:rPr lang="en-PH" sz="2200" dirty="0"/>
              <a:t>Draw a line joining points T and U.</a:t>
            </a:r>
          </a:p>
          <a:p>
            <a:pPr marL="0" indent="0">
              <a:buNone/>
            </a:pPr>
            <a:r>
              <a:rPr lang="en-PH" sz="2200" dirty="0"/>
              <a:t>	Mark the lines with arrowheads.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					XY // TU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4D81BE1-EDE0-7046-9DEE-A019B5636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26093"/>
              </p:ext>
            </p:extLst>
          </p:nvPr>
        </p:nvGraphicFramePr>
        <p:xfrm>
          <a:off x="2137853" y="2376606"/>
          <a:ext cx="239775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37">
                  <a:extLst>
                    <a:ext uri="{9D8B030D-6E8A-4147-A177-3AD203B41FA5}">
                      <a16:colId xmlns:a16="http://schemas.microsoft.com/office/drawing/2014/main" val="2751705409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3673148220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4017558728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2098489971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579681658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390923913"/>
                    </a:ext>
                  </a:extLst>
                </a:gridCol>
                <a:gridCol w="342537">
                  <a:extLst>
                    <a:ext uri="{9D8B030D-6E8A-4147-A177-3AD203B41FA5}">
                      <a16:colId xmlns:a16="http://schemas.microsoft.com/office/drawing/2014/main" val="520837980"/>
                    </a:ext>
                  </a:extLst>
                </a:gridCol>
              </a:tblGrid>
              <a:tr h="354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3347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7278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81007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12455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09903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6288C2-BCBB-8042-BE13-778086FFFD1A}"/>
              </a:ext>
            </a:extLst>
          </p:cNvPr>
          <p:cNvCxnSpPr>
            <a:cxnSpLocks/>
          </p:cNvCxnSpPr>
          <p:nvPr/>
        </p:nvCxnSpPr>
        <p:spPr>
          <a:xfrm>
            <a:off x="2808413" y="2759461"/>
            <a:ext cx="0" cy="1066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8E1CEE-FF65-F44F-B19E-AFD89AFB572B}"/>
              </a:ext>
            </a:extLst>
          </p:cNvPr>
          <p:cNvSpPr txBox="1"/>
          <p:nvPr/>
        </p:nvSpPr>
        <p:spPr>
          <a:xfrm>
            <a:off x="2532963" y="2389831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2BD4F-156A-3A4B-8648-E8D0778E6C31}"/>
              </a:ext>
            </a:extLst>
          </p:cNvPr>
          <p:cNvSpPr txBox="1"/>
          <p:nvPr/>
        </p:nvSpPr>
        <p:spPr>
          <a:xfrm>
            <a:off x="2532963" y="3815699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D4B261-81BC-B34E-8506-BBF5E4C5AFA0}"/>
              </a:ext>
            </a:extLst>
          </p:cNvPr>
          <p:cNvSpPr txBox="1"/>
          <p:nvPr/>
        </p:nvSpPr>
        <p:spPr>
          <a:xfrm>
            <a:off x="3830205" y="3815699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C1B148-97F4-1942-9E03-876AE5B513A2}"/>
              </a:ext>
            </a:extLst>
          </p:cNvPr>
          <p:cNvSpPr txBox="1"/>
          <p:nvPr/>
        </p:nvSpPr>
        <p:spPr>
          <a:xfrm>
            <a:off x="3830667" y="2383501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U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53D5BA-7418-EA48-8D6C-51FC1B5B8637}"/>
              </a:ext>
            </a:extLst>
          </p:cNvPr>
          <p:cNvCxnSpPr>
            <a:cxnSpLocks/>
          </p:cNvCxnSpPr>
          <p:nvPr/>
        </p:nvCxnSpPr>
        <p:spPr>
          <a:xfrm>
            <a:off x="3856432" y="2749059"/>
            <a:ext cx="0" cy="1066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921FC2-A92F-BD47-9B02-662177B2BFDA}"/>
              </a:ext>
            </a:extLst>
          </p:cNvPr>
          <p:cNvCxnSpPr>
            <a:cxnSpLocks/>
          </p:cNvCxnSpPr>
          <p:nvPr/>
        </p:nvCxnSpPr>
        <p:spPr>
          <a:xfrm flipH="1">
            <a:off x="2712693" y="3227620"/>
            <a:ext cx="95720" cy="108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93FBF2-F72C-5646-AB82-79CA947F414A}"/>
              </a:ext>
            </a:extLst>
          </p:cNvPr>
          <p:cNvCxnSpPr>
            <a:cxnSpLocks/>
          </p:cNvCxnSpPr>
          <p:nvPr/>
        </p:nvCxnSpPr>
        <p:spPr>
          <a:xfrm flipH="1" flipV="1">
            <a:off x="2817118" y="3247795"/>
            <a:ext cx="87015" cy="88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51F128-1168-FD4A-8B0C-EAA03CDA0E9A}"/>
              </a:ext>
            </a:extLst>
          </p:cNvPr>
          <p:cNvCxnSpPr>
            <a:cxnSpLocks/>
          </p:cNvCxnSpPr>
          <p:nvPr/>
        </p:nvCxnSpPr>
        <p:spPr>
          <a:xfrm flipH="1">
            <a:off x="3758063" y="3225280"/>
            <a:ext cx="95720" cy="108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04638E-51D8-9144-B6B7-BAF938EEDC0E}"/>
              </a:ext>
            </a:extLst>
          </p:cNvPr>
          <p:cNvCxnSpPr>
            <a:cxnSpLocks/>
          </p:cNvCxnSpPr>
          <p:nvPr/>
        </p:nvCxnSpPr>
        <p:spPr>
          <a:xfrm flipH="1" flipV="1">
            <a:off x="3862488" y="3245455"/>
            <a:ext cx="87015" cy="88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6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1DE65E3C-CF00-0E42-BEB1-C0BB6B43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PH" sz="2200" dirty="0"/>
              <a:t>Draw a pair of parallel line to MN.</a:t>
            </a:r>
          </a:p>
          <a:p>
            <a:pPr marL="0" indent="0">
              <a:buNone/>
            </a:pPr>
            <a:r>
              <a:rPr lang="en-PH" sz="2200" b="1" dirty="0"/>
              <a:t>Step 1: </a:t>
            </a:r>
            <a:r>
              <a:rPr lang="en-PH" sz="2200" dirty="0"/>
              <a:t>Mark two points where the line MN touches the corners of the square grid as 	shown.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sz="2200" b="1" dirty="0"/>
              <a:t>Step 2: </a:t>
            </a:r>
            <a:r>
              <a:rPr lang="en-PH" sz="2200" dirty="0"/>
              <a:t>Count equal number of squares (for example, 2 squares) from each point and 	label the points P and Q.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EE64AD71-3392-5F4C-BC59-0D2579369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53291"/>
              </p:ext>
            </p:extLst>
          </p:nvPr>
        </p:nvGraphicFramePr>
        <p:xfrm>
          <a:off x="2042159" y="1589797"/>
          <a:ext cx="27850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28">
                  <a:extLst>
                    <a:ext uri="{9D8B030D-6E8A-4147-A177-3AD203B41FA5}">
                      <a16:colId xmlns:a16="http://schemas.microsoft.com/office/drawing/2014/main" val="2751705409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673148220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4017558728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2098489971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579681658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90923913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037307945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520837980"/>
                    </a:ext>
                  </a:extLst>
                </a:gridCol>
              </a:tblGrid>
              <a:tr h="354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3347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7278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81007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12455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09903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93901B-A53C-5145-915E-21AC6065F870}"/>
              </a:ext>
            </a:extLst>
          </p:cNvPr>
          <p:cNvCxnSpPr>
            <a:cxnSpLocks/>
          </p:cNvCxnSpPr>
          <p:nvPr/>
        </p:nvCxnSpPr>
        <p:spPr>
          <a:xfrm flipH="1">
            <a:off x="2280367" y="1881963"/>
            <a:ext cx="1621819" cy="1287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664BEF-673E-2446-9335-7B6AF2E57124}"/>
              </a:ext>
            </a:extLst>
          </p:cNvPr>
          <p:cNvSpPr txBox="1"/>
          <p:nvPr/>
        </p:nvSpPr>
        <p:spPr>
          <a:xfrm>
            <a:off x="3453736" y="1595841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6469E-52F3-3C44-A4B9-76ECA14884BC}"/>
              </a:ext>
            </a:extLst>
          </p:cNvPr>
          <p:cNvSpPr txBox="1"/>
          <p:nvPr/>
        </p:nvSpPr>
        <p:spPr>
          <a:xfrm>
            <a:off x="1951689" y="3061517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M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E112F8B-30B9-454A-A4D1-E816FABA7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69814"/>
              </p:ext>
            </p:extLst>
          </p:nvPr>
        </p:nvGraphicFramePr>
        <p:xfrm>
          <a:off x="6128086" y="1589797"/>
          <a:ext cx="27850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28">
                  <a:extLst>
                    <a:ext uri="{9D8B030D-6E8A-4147-A177-3AD203B41FA5}">
                      <a16:colId xmlns:a16="http://schemas.microsoft.com/office/drawing/2014/main" val="2751705409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673148220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4017558728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2098489971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579681658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90923913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037307945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520837980"/>
                    </a:ext>
                  </a:extLst>
                </a:gridCol>
              </a:tblGrid>
              <a:tr h="354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3347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7278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81007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12455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099039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F4E5499-406E-334E-91F9-10145C445558}"/>
              </a:ext>
            </a:extLst>
          </p:cNvPr>
          <p:cNvCxnSpPr>
            <a:cxnSpLocks/>
          </p:cNvCxnSpPr>
          <p:nvPr/>
        </p:nvCxnSpPr>
        <p:spPr>
          <a:xfrm flipH="1">
            <a:off x="6366294" y="1881963"/>
            <a:ext cx="1621819" cy="1287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A1B1871-E861-3149-B89B-BAAA7CA86B89}"/>
              </a:ext>
            </a:extLst>
          </p:cNvPr>
          <p:cNvSpPr txBox="1"/>
          <p:nvPr/>
        </p:nvSpPr>
        <p:spPr>
          <a:xfrm>
            <a:off x="7558258" y="1561497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D322F4-19F5-1A46-9CFD-D2F2210503A5}"/>
              </a:ext>
            </a:extLst>
          </p:cNvPr>
          <p:cNvSpPr txBox="1"/>
          <p:nvPr/>
        </p:nvSpPr>
        <p:spPr>
          <a:xfrm>
            <a:off x="6037616" y="3061517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M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4ADCCB-EB1A-F844-863B-E06698D6AF13}"/>
              </a:ext>
            </a:extLst>
          </p:cNvPr>
          <p:cNvCxnSpPr>
            <a:cxnSpLocks/>
          </p:cNvCxnSpPr>
          <p:nvPr/>
        </p:nvCxnSpPr>
        <p:spPr>
          <a:xfrm flipH="1" flipV="1">
            <a:off x="7848170" y="1905523"/>
            <a:ext cx="88718" cy="1121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0B6ACA-F3CB-8140-9394-36A0E4161F91}"/>
              </a:ext>
            </a:extLst>
          </p:cNvPr>
          <p:cNvCxnSpPr>
            <a:cxnSpLocks/>
          </p:cNvCxnSpPr>
          <p:nvPr/>
        </p:nvCxnSpPr>
        <p:spPr>
          <a:xfrm flipH="1" flipV="1">
            <a:off x="6439721" y="3022723"/>
            <a:ext cx="88718" cy="1121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01E243A-83D0-B544-A2A2-1AEE001DA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47505"/>
              </p:ext>
            </p:extLst>
          </p:nvPr>
        </p:nvGraphicFramePr>
        <p:xfrm>
          <a:off x="1878608" y="4337032"/>
          <a:ext cx="27850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28">
                  <a:extLst>
                    <a:ext uri="{9D8B030D-6E8A-4147-A177-3AD203B41FA5}">
                      <a16:colId xmlns:a16="http://schemas.microsoft.com/office/drawing/2014/main" val="2751705409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673148220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4017558728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2098489971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579681658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90923913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3037307945"/>
                    </a:ext>
                  </a:extLst>
                </a:gridCol>
                <a:gridCol w="348128">
                  <a:extLst>
                    <a:ext uri="{9D8B030D-6E8A-4147-A177-3AD203B41FA5}">
                      <a16:colId xmlns:a16="http://schemas.microsoft.com/office/drawing/2014/main" val="520837980"/>
                    </a:ext>
                  </a:extLst>
                </a:gridCol>
              </a:tblGrid>
              <a:tr h="354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3347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72788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81007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12455"/>
                  </a:ext>
                </a:extLst>
              </a:tr>
              <a:tr h="3549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099039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E0F733-D48A-1247-90F7-897C4918AF08}"/>
              </a:ext>
            </a:extLst>
          </p:cNvPr>
          <p:cNvCxnSpPr>
            <a:cxnSpLocks/>
          </p:cNvCxnSpPr>
          <p:nvPr/>
        </p:nvCxnSpPr>
        <p:spPr>
          <a:xfrm flipH="1">
            <a:off x="2116816" y="4629198"/>
            <a:ext cx="1621819" cy="1287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891F5C2-D5E8-8042-8F4D-1D03FD46A4B3}"/>
              </a:ext>
            </a:extLst>
          </p:cNvPr>
          <p:cNvSpPr txBox="1"/>
          <p:nvPr/>
        </p:nvSpPr>
        <p:spPr>
          <a:xfrm>
            <a:off x="3282019" y="4310475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A5BFF4-08AA-D943-B742-C19E0FC55C5E}"/>
              </a:ext>
            </a:extLst>
          </p:cNvPr>
          <p:cNvSpPr txBox="1"/>
          <p:nvPr/>
        </p:nvSpPr>
        <p:spPr>
          <a:xfrm>
            <a:off x="1788138" y="5808752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M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43B9608-EA85-C64B-938C-AF496BA7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644952" y="4739843"/>
            <a:ext cx="288892" cy="1158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7C3CCC1-081F-CA4C-AD30-2F48874F3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87938" y="4739843"/>
            <a:ext cx="288892" cy="115874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2D309E-7332-584C-BFA9-83A0B5F8379D}"/>
              </a:ext>
            </a:extLst>
          </p:cNvPr>
          <p:cNvCxnSpPr>
            <a:cxnSpLocks/>
          </p:cNvCxnSpPr>
          <p:nvPr/>
        </p:nvCxnSpPr>
        <p:spPr>
          <a:xfrm flipH="1" flipV="1">
            <a:off x="3598692" y="4652758"/>
            <a:ext cx="88718" cy="1121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716E5476-FBF6-E343-9F08-9737F141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258425" y="5849085"/>
            <a:ext cx="288892" cy="1158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D02162B-FAD5-0541-9E61-2052B294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601411" y="5849085"/>
            <a:ext cx="288892" cy="11587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5FF152-8793-DA44-A3BD-7E83C22671CB}"/>
              </a:ext>
            </a:extLst>
          </p:cNvPr>
          <p:cNvCxnSpPr>
            <a:cxnSpLocks/>
          </p:cNvCxnSpPr>
          <p:nvPr/>
        </p:nvCxnSpPr>
        <p:spPr>
          <a:xfrm flipH="1" flipV="1">
            <a:off x="2190243" y="5769958"/>
            <a:ext cx="88718" cy="1121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D390C7E-9B62-9A4A-B3AE-569C2D62BE3C}"/>
              </a:ext>
            </a:extLst>
          </p:cNvPr>
          <p:cNvSpPr txBox="1"/>
          <p:nvPr/>
        </p:nvSpPr>
        <p:spPr>
          <a:xfrm>
            <a:off x="3668552" y="480430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A99EE7-55CA-3742-9351-99C6DA78BA7D}"/>
              </a:ext>
            </a:extLst>
          </p:cNvPr>
          <p:cNvSpPr txBox="1"/>
          <p:nvPr/>
        </p:nvSpPr>
        <p:spPr>
          <a:xfrm>
            <a:off x="4002396" y="480430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893682-4D75-A149-9FC0-62A01F55C4D7}"/>
              </a:ext>
            </a:extLst>
          </p:cNvPr>
          <p:cNvSpPr txBox="1"/>
          <p:nvPr/>
        </p:nvSpPr>
        <p:spPr>
          <a:xfrm>
            <a:off x="2270042" y="592652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AB9C63-C155-D947-9F26-F7505B2E7F01}"/>
              </a:ext>
            </a:extLst>
          </p:cNvPr>
          <p:cNvSpPr txBox="1"/>
          <p:nvPr/>
        </p:nvSpPr>
        <p:spPr>
          <a:xfrm>
            <a:off x="2603886" y="592652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ato" panose="020F0502020204030203" pitchFamily="34" charset="77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02474C-358B-A046-8905-7C41950BC694}"/>
              </a:ext>
            </a:extLst>
          </p:cNvPr>
          <p:cNvSpPr txBox="1"/>
          <p:nvPr/>
        </p:nvSpPr>
        <p:spPr>
          <a:xfrm>
            <a:off x="4177691" y="4512282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Lato" panose="020F0502020204030203" pitchFamily="34" charset="77"/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1325DE-FAB9-7E46-A740-A2D97FF5D89A}"/>
              </a:ext>
            </a:extLst>
          </p:cNvPr>
          <p:cNvSpPr txBox="1"/>
          <p:nvPr/>
        </p:nvSpPr>
        <p:spPr>
          <a:xfrm>
            <a:off x="4276830" y="4337032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Q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0C808FE-C3F1-1B4B-A125-6832E801CF1D}"/>
              </a:ext>
            </a:extLst>
          </p:cNvPr>
          <p:cNvSpPr txBox="1"/>
          <p:nvPr/>
        </p:nvSpPr>
        <p:spPr>
          <a:xfrm>
            <a:off x="2793542" y="5621102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Lato" panose="020F0502020204030203" pitchFamily="34" charset="77"/>
              </a:rPr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67F059-0FBA-0B4A-8D76-852D3326F3A9}"/>
              </a:ext>
            </a:extLst>
          </p:cNvPr>
          <p:cNvSpPr txBox="1"/>
          <p:nvPr/>
        </p:nvSpPr>
        <p:spPr>
          <a:xfrm>
            <a:off x="2892681" y="544585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ato" panose="020F0502020204030203" pitchFamily="34" charset="77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892725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10813</TotalTime>
  <Words>360</Words>
  <Application>Microsoft Macintosh PowerPoint</Application>
  <PresentationFormat>Widescreen</PresentationFormat>
  <Paragraphs>153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1092</cp:revision>
  <cp:lastPrinted>2023-03-16T06:30:06Z</cp:lastPrinted>
  <dcterms:created xsi:type="dcterms:W3CDTF">2019-04-16T02:10:14Z</dcterms:created>
  <dcterms:modified xsi:type="dcterms:W3CDTF">2023-09-05T01:15:47Z</dcterms:modified>
</cp:coreProperties>
</file>