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36.png" ContentType="image/png"/>
  <Override PartName="/ppt/media/image2.png" ContentType="image/png"/>
  <Override PartName="/ppt/media/image37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5.png" ContentType="image/png"/>
  <Override PartName="/ppt/media/image20.png" ContentType="image/png"/>
  <Override PartName="/ppt/media/image15.png" ContentType="image/png"/>
  <Override PartName="/ppt/media/image30.png" ContentType="image/png"/>
  <Override PartName="/ppt/media/image25.png" ContentType="image/png"/>
  <Override PartName="/ppt/media/image16.png" ContentType="image/png"/>
  <Override PartName="/ppt/media/image31.png" ContentType="image/png"/>
  <Override PartName="/ppt/media/image26.png" ContentType="image/png"/>
  <Override PartName="/ppt/media/image17.png" ContentType="image/png"/>
  <Override PartName="/ppt/media/image32.png" ContentType="image/png"/>
  <Override PartName="/ppt/media/image27.png" ContentType="image/png"/>
  <Override PartName="/ppt/media/image18.png" ContentType="image/png"/>
  <Override PartName="/ppt/media/image33.png" ContentType="image/png"/>
  <Override PartName="/ppt/media/image28.png" ContentType="image/png"/>
  <Override PartName="/ppt/media/image19.png" ContentType="image/png"/>
  <Override PartName="/ppt/media/image34.png" ContentType="image/png"/>
  <Override PartName="/ppt/media/image10.png" ContentType="image/png"/>
  <Override PartName="/ppt/media/image29.png" ContentType="image/png"/>
  <Override PartName="/ppt/media/image35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7280" cy="10286280"/>
          </a:xfrm>
          <a:prstGeom prst="rect">
            <a:avLst/>
          </a:prstGeom>
          <a:ln w="0">
            <a:noFill/>
          </a:ln>
        </p:spPr>
      </p:pic>
      <p:grpSp>
        <p:nvGrpSpPr>
          <p:cNvPr id="39" name="Group 3"/>
          <p:cNvGrpSpPr/>
          <p:nvPr/>
        </p:nvGrpSpPr>
        <p:grpSpPr>
          <a:xfrm>
            <a:off x="0" y="0"/>
            <a:ext cx="18275400" cy="10274400"/>
            <a:chOff x="0" y="0"/>
            <a:chExt cx="18275400" cy="10274400"/>
          </a:xfrm>
        </p:grpSpPr>
        <p:sp>
          <p:nvSpPr>
            <p:cNvPr id="40" name="Freeform 4"/>
            <p:cNvSpPr/>
            <p:nvPr/>
          </p:nvSpPr>
          <p:spPr>
            <a:xfrm>
              <a:off x="0" y="0"/>
              <a:ext cx="18275400" cy="1027440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" name="Freeform 5"/>
          <p:cNvSpPr/>
          <p:nvPr/>
        </p:nvSpPr>
        <p:spPr>
          <a:xfrm>
            <a:off x="499680" y="2701800"/>
            <a:ext cx="4186080" cy="418608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6"/>
          <p:cNvGrpSpPr/>
          <p:nvPr/>
        </p:nvGrpSpPr>
        <p:grpSpPr>
          <a:xfrm>
            <a:off x="5231160" y="2212920"/>
            <a:ext cx="13043880" cy="5780880"/>
            <a:chOff x="5231160" y="2212920"/>
            <a:chExt cx="13043880" cy="5780880"/>
          </a:xfrm>
        </p:grpSpPr>
        <p:sp>
          <p:nvSpPr>
            <p:cNvPr id="43" name="Freeform 7"/>
            <p:cNvSpPr/>
            <p:nvPr/>
          </p:nvSpPr>
          <p:spPr>
            <a:xfrm>
              <a:off x="5231160" y="2212920"/>
              <a:ext cx="13043880" cy="578088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" name="Freeform 8"/>
          <p:cNvSpPr/>
          <p:nvPr/>
        </p:nvSpPr>
        <p:spPr>
          <a:xfrm>
            <a:off x="5231160" y="8006760"/>
            <a:ext cx="13044240" cy="56376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TextBox 9"/>
          <p:cNvSpPr/>
          <p:nvPr/>
        </p:nvSpPr>
        <p:spPr>
          <a:xfrm>
            <a:off x="6068160" y="4361040"/>
            <a:ext cx="1105020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480"/>
              </a:lnSpc>
              <a:buNone/>
            </a:pPr>
            <a:r>
              <a:rPr b="0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Kinds of Line Pairs</a:t>
            </a:r>
            <a:endParaRPr b="0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2"/>
          <p:cNvSpPr/>
          <p:nvPr/>
        </p:nvSpPr>
        <p:spPr>
          <a:xfrm>
            <a:off x="0" y="9364320"/>
            <a:ext cx="18275760" cy="9399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7" name="Group 3"/>
          <p:cNvGrpSpPr/>
          <p:nvPr/>
        </p:nvGrpSpPr>
        <p:grpSpPr>
          <a:xfrm>
            <a:off x="16303320" y="0"/>
            <a:ext cx="1443240" cy="1443240"/>
            <a:chOff x="16303320" y="0"/>
            <a:chExt cx="1443240" cy="1443240"/>
          </a:xfrm>
        </p:grpSpPr>
        <p:sp>
          <p:nvSpPr>
            <p:cNvPr id="118" name="Freeform 4"/>
            <p:cNvSpPr/>
            <p:nvPr/>
          </p:nvSpPr>
          <p:spPr>
            <a:xfrm>
              <a:off x="16303320" y="0"/>
              <a:ext cx="1443240" cy="14432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9" name="Freeform 5"/>
          <p:cNvSpPr/>
          <p:nvPr/>
        </p:nvSpPr>
        <p:spPr>
          <a:xfrm>
            <a:off x="16286040" y="-96840"/>
            <a:ext cx="1539360" cy="15393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Freeform 6"/>
          <p:cNvSpPr/>
          <p:nvPr/>
        </p:nvSpPr>
        <p:spPr>
          <a:xfrm>
            <a:off x="3464280" y="2586960"/>
            <a:ext cx="8850240" cy="6544800"/>
          </a:xfrm>
          <a:custGeom>
            <a:avLst/>
            <a:gdLst/>
            <a:ahLst/>
            <a:rect l="l" t="t" r="r" b="b"/>
            <a:pathLst>
              <a:path w="8850983" h="6545598">
                <a:moveTo>
                  <a:pt x="0" y="0"/>
                </a:moveTo>
                <a:lnTo>
                  <a:pt x="8850984" y="0"/>
                </a:lnTo>
                <a:lnTo>
                  <a:pt x="8850984" y="6545598"/>
                </a:lnTo>
                <a:lnTo>
                  <a:pt x="0" y="654559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TextBox 7"/>
          <p:cNvSpPr/>
          <p:nvPr/>
        </p:nvSpPr>
        <p:spPr>
          <a:xfrm>
            <a:off x="368280" y="291240"/>
            <a:ext cx="1504260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Guided Activity: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Try to classify the pair of lines as </a:t>
            </a: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intersecting, parallel, </a:t>
            </a: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or</a:t>
            </a: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 perpendicular. 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Write your answers in your math notebook. The first two numbers are done for you to serve as a guide.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22" name="TextBox 8"/>
          <p:cNvSpPr/>
          <p:nvPr/>
        </p:nvSpPr>
        <p:spPr>
          <a:xfrm>
            <a:off x="368280" y="9588600"/>
            <a:ext cx="684540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3" name="TextBox 9"/>
          <p:cNvSpPr/>
          <p:nvPr/>
        </p:nvSpPr>
        <p:spPr>
          <a:xfrm>
            <a:off x="14268960" y="9573480"/>
            <a:ext cx="374256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12060000" y="2160000"/>
            <a:ext cx="6120000" cy="6480000"/>
          </a:xfrm>
          <a:custGeom>
            <a:avLst/>
            <a:gdLst/>
            <a:ahLst/>
            <a:rect l="0" t="0" r="r" b="b"/>
            <a:pathLst>
              <a:path w="17002" h="18002">
                <a:moveTo>
                  <a:pt x="2833" y="0"/>
                </a:moveTo>
                <a:lnTo>
                  <a:pt x="2834" y="0"/>
                </a:lnTo>
                <a:cubicBezTo>
                  <a:pt x="2336" y="0"/>
                  <a:pt x="1847" y="131"/>
                  <a:pt x="1417" y="380"/>
                </a:cubicBezTo>
                <a:cubicBezTo>
                  <a:pt x="986" y="628"/>
                  <a:pt x="628" y="986"/>
                  <a:pt x="380" y="1417"/>
                </a:cubicBezTo>
                <a:cubicBezTo>
                  <a:pt x="131" y="1847"/>
                  <a:pt x="0" y="2336"/>
                  <a:pt x="0" y="2834"/>
                </a:cubicBezTo>
                <a:lnTo>
                  <a:pt x="0" y="15167"/>
                </a:lnTo>
                <a:lnTo>
                  <a:pt x="0" y="15168"/>
                </a:lnTo>
                <a:cubicBezTo>
                  <a:pt x="0" y="15665"/>
                  <a:pt x="131" y="16154"/>
                  <a:pt x="380" y="16584"/>
                </a:cubicBezTo>
                <a:cubicBezTo>
                  <a:pt x="628" y="17015"/>
                  <a:pt x="986" y="17373"/>
                  <a:pt x="1417" y="17621"/>
                </a:cubicBezTo>
                <a:cubicBezTo>
                  <a:pt x="1847" y="17870"/>
                  <a:pt x="2336" y="18001"/>
                  <a:pt x="2834" y="18001"/>
                </a:cubicBezTo>
                <a:lnTo>
                  <a:pt x="14167" y="18001"/>
                </a:lnTo>
                <a:lnTo>
                  <a:pt x="14168" y="18001"/>
                </a:lnTo>
                <a:cubicBezTo>
                  <a:pt x="14665" y="18001"/>
                  <a:pt x="15154" y="17870"/>
                  <a:pt x="15584" y="17621"/>
                </a:cubicBezTo>
                <a:cubicBezTo>
                  <a:pt x="16015" y="17373"/>
                  <a:pt x="16373" y="17015"/>
                  <a:pt x="16621" y="16584"/>
                </a:cubicBezTo>
                <a:cubicBezTo>
                  <a:pt x="16870" y="16154"/>
                  <a:pt x="17001" y="15665"/>
                  <a:pt x="17001" y="15168"/>
                </a:cubicBezTo>
                <a:lnTo>
                  <a:pt x="17001" y="2833"/>
                </a:lnTo>
                <a:lnTo>
                  <a:pt x="17001" y="2834"/>
                </a:lnTo>
                <a:lnTo>
                  <a:pt x="17001" y="2834"/>
                </a:lnTo>
                <a:cubicBezTo>
                  <a:pt x="17001" y="2336"/>
                  <a:pt x="16870" y="1847"/>
                  <a:pt x="16621" y="1417"/>
                </a:cubicBezTo>
                <a:cubicBezTo>
                  <a:pt x="16373" y="986"/>
                  <a:pt x="16015" y="628"/>
                  <a:pt x="15584" y="380"/>
                </a:cubicBezTo>
                <a:cubicBezTo>
                  <a:pt x="15154" y="131"/>
                  <a:pt x="14665" y="0"/>
                  <a:pt x="14168" y="0"/>
                </a:cubicBezTo>
                <a:lnTo>
                  <a:pt x="2833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Freeform 1"/>
          <p:cNvSpPr/>
          <p:nvPr/>
        </p:nvSpPr>
        <p:spPr>
          <a:xfrm>
            <a:off x="0" y="9364320"/>
            <a:ext cx="18275760" cy="9399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6" name="Group 1"/>
          <p:cNvGrpSpPr/>
          <p:nvPr/>
        </p:nvGrpSpPr>
        <p:grpSpPr>
          <a:xfrm>
            <a:off x="16303320" y="0"/>
            <a:ext cx="1443240" cy="1443240"/>
            <a:chOff x="16303320" y="0"/>
            <a:chExt cx="1443240" cy="1443240"/>
          </a:xfrm>
        </p:grpSpPr>
        <p:sp>
          <p:nvSpPr>
            <p:cNvPr id="127" name="Freeform 3"/>
            <p:cNvSpPr/>
            <p:nvPr/>
          </p:nvSpPr>
          <p:spPr>
            <a:xfrm>
              <a:off x="16303320" y="0"/>
              <a:ext cx="1443240" cy="14432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8" name="Freeform 12"/>
          <p:cNvSpPr/>
          <p:nvPr/>
        </p:nvSpPr>
        <p:spPr>
          <a:xfrm>
            <a:off x="16286040" y="-96840"/>
            <a:ext cx="1539360" cy="15393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Freeform 13"/>
          <p:cNvSpPr/>
          <p:nvPr/>
        </p:nvSpPr>
        <p:spPr>
          <a:xfrm>
            <a:off x="869760" y="2275200"/>
            <a:ext cx="8850240" cy="6544800"/>
          </a:xfrm>
          <a:custGeom>
            <a:avLst/>
            <a:gdLst/>
            <a:ahLst/>
            <a:rect l="l" t="t" r="r" b="b"/>
            <a:pathLst>
              <a:path w="8850983" h="6545598">
                <a:moveTo>
                  <a:pt x="0" y="0"/>
                </a:moveTo>
                <a:lnTo>
                  <a:pt x="8850984" y="0"/>
                </a:lnTo>
                <a:lnTo>
                  <a:pt x="8850984" y="6545598"/>
                </a:lnTo>
                <a:lnTo>
                  <a:pt x="0" y="654559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TextBox 1"/>
          <p:cNvSpPr/>
          <p:nvPr/>
        </p:nvSpPr>
        <p:spPr>
          <a:xfrm>
            <a:off x="12780000" y="2520000"/>
            <a:ext cx="7380000" cy="548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 Key to Correction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3. parallel lines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4. intersecting lines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5. parallel lines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6. intersecting lines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7. perpendicular lines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8. parallel lines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9. intersecting lines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10. perpendicular lines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11. perpendicular lines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12. parallel lines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1" name="TextBox 2"/>
          <p:cNvSpPr/>
          <p:nvPr/>
        </p:nvSpPr>
        <p:spPr>
          <a:xfrm>
            <a:off x="368280" y="9588600"/>
            <a:ext cx="684540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2" name="TextBox 3"/>
          <p:cNvSpPr/>
          <p:nvPr/>
        </p:nvSpPr>
        <p:spPr>
          <a:xfrm>
            <a:off x="14268960" y="9573480"/>
            <a:ext cx="374256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3" name="TextBox 4"/>
          <p:cNvSpPr/>
          <p:nvPr/>
        </p:nvSpPr>
        <p:spPr>
          <a:xfrm>
            <a:off x="257400" y="234000"/>
            <a:ext cx="15042600" cy="182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Guided Activity: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Classify the pair of lines as </a:t>
            </a: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intersecting, parallel, </a:t>
            </a: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or</a:t>
            </a: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 </a:t>
            </a:r>
            <a:r>
              <a:rPr b="1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perpendicular</a:t>
            </a: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. 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The first two numbers are done for you to serve as a guide.</a:t>
            </a:r>
            <a:endParaRPr b="0" lang="en-PH" sz="3000" spc="-1" strike="noStrike">
              <a:latin typeface="Arial"/>
            </a:endParaRPr>
          </a:p>
        </p:txBody>
      </p: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eeform 2"/>
          <p:cNvSpPr/>
          <p:nvPr/>
        </p:nvSpPr>
        <p:spPr>
          <a:xfrm>
            <a:off x="4133880" y="2263320"/>
            <a:ext cx="9912240" cy="506448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"/>
          <p:cNvSpPr/>
          <p:nvPr/>
        </p:nvSpPr>
        <p:spPr>
          <a:xfrm>
            <a:off x="0" y="9364320"/>
            <a:ext cx="18275760" cy="9399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7" name="Group 3"/>
          <p:cNvGrpSpPr/>
          <p:nvPr/>
        </p:nvGrpSpPr>
        <p:grpSpPr>
          <a:xfrm>
            <a:off x="16303320" y="0"/>
            <a:ext cx="1443240" cy="1443240"/>
            <a:chOff x="16303320" y="0"/>
            <a:chExt cx="1443240" cy="1443240"/>
          </a:xfrm>
        </p:grpSpPr>
        <p:sp>
          <p:nvSpPr>
            <p:cNvPr id="48" name="Freeform 4"/>
            <p:cNvSpPr/>
            <p:nvPr/>
          </p:nvSpPr>
          <p:spPr>
            <a:xfrm>
              <a:off x="16303320" y="0"/>
              <a:ext cx="1443240" cy="14432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" name="Freeform 5"/>
          <p:cNvSpPr/>
          <p:nvPr/>
        </p:nvSpPr>
        <p:spPr>
          <a:xfrm>
            <a:off x="16286040" y="-96840"/>
            <a:ext cx="1539360" cy="15393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TextBox 6"/>
          <p:cNvSpPr/>
          <p:nvPr/>
        </p:nvSpPr>
        <p:spPr>
          <a:xfrm>
            <a:off x="368280" y="9588600"/>
            <a:ext cx="684540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1" name="TextBox 7"/>
          <p:cNvSpPr/>
          <p:nvPr/>
        </p:nvSpPr>
        <p:spPr>
          <a:xfrm>
            <a:off x="14268960" y="9573480"/>
            <a:ext cx="374256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2" name="TextBox 8"/>
          <p:cNvSpPr/>
          <p:nvPr/>
        </p:nvSpPr>
        <p:spPr>
          <a:xfrm>
            <a:off x="900000" y="398160"/>
            <a:ext cx="15042600" cy="662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Look closely at the drawing of the bridge below; 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The beams that make up the bridge are made of line segments.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 lvl="1" marL="582840" indent="-291600" algn="just">
              <a:lnSpc>
                <a:spcPts val="324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0" lang="en-US" sz="2700" spc="-1" strike="noStrike">
                <a:solidFill>
                  <a:srgbClr val="000000"/>
                </a:solidFill>
                <a:latin typeface="Lato Bold"/>
                <a:ea typeface="DejaVu Sans"/>
              </a:rPr>
              <a:t>line segment</a:t>
            </a:r>
            <a:r>
              <a:rPr b="0" lang="en-US" sz="2700" spc="-1" strike="noStrike">
                <a:solidFill>
                  <a:srgbClr val="000000"/>
                </a:solidFill>
                <a:latin typeface="Lato"/>
                <a:ea typeface="DejaVu Sans"/>
              </a:rPr>
              <a:t> is a part of a line having two endpoints. </a:t>
            </a:r>
            <a:endParaRPr b="0" lang="en-PH" sz="2700" spc="-1" strike="noStrike">
              <a:latin typeface="Arial"/>
            </a:endParaRPr>
          </a:p>
          <a:p>
            <a:pPr algn="just">
              <a:lnSpc>
                <a:spcPts val="324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 algn="just"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Lato"/>
                <a:ea typeface="DejaVu Sans"/>
              </a:rPr>
              <a:t>Each beam on the bridge is connected at a point.</a:t>
            </a:r>
            <a:endParaRPr b="0" lang="en-PH" sz="2700" spc="-1" strike="noStrike">
              <a:latin typeface="Arial"/>
            </a:endParaRPr>
          </a:p>
          <a:p>
            <a:pPr algn="just">
              <a:lnSpc>
                <a:spcPts val="324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 lvl="1" marL="582840" indent="-291600">
              <a:lnSpc>
                <a:spcPts val="324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0" lang="en-US" sz="2700" spc="-1" strike="noStrike">
                <a:solidFill>
                  <a:srgbClr val="000000"/>
                </a:solidFill>
                <a:latin typeface="Lato Bold"/>
                <a:ea typeface="DejaVu Sans"/>
              </a:rPr>
              <a:t>point</a:t>
            </a:r>
            <a:r>
              <a:rPr b="0" lang="en-US" sz="2700" spc="-1" strike="noStrike">
                <a:solidFill>
                  <a:srgbClr val="000000"/>
                </a:solidFill>
                <a:latin typeface="Lato"/>
                <a:ea typeface="DejaVu Sans"/>
              </a:rPr>
              <a:t> is also described as an exact location in space.              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3" name="Freeform 9"/>
          <p:cNvSpPr/>
          <p:nvPr/>
        </p:nvSpPr>
        <p:spPr>
          <a:xfrm>
            <a:off x="900000" y="1028880"/>
            <a:ext cx="7943760" cy="2825640"/>
          </a:xfrm>
          <a:custGeom>
            <a:avLst/>
            <a:gdLst/>
            <a:ahLst/>
            <a:rect l="l" t="t" r="r" b="b"/>
            <a:pathLst>
              <a:path w="7944480" h="2826360">
                <a:moveTo>
                  <a:pt x="0" y="0"/>
                </a:moveTo>
                <a:lnTo>
                  <a:pt x="7944480" y="0"/>
                </a:lnTo>
                <a:lnTo>
                  <a:pt x="7944480" y="2826360"/>
                </a:lnTo>
                <a:lnTo>
                  <a:pt x="0" y="28263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2"/>
          <p:cNvSpPr/>
          <p:nvPr/>
        </p:nvSpPr>
        <p:spPr>
          <a:xfrm>
            <a:off x="0" y="9364320"/>
            <a:ext cx="18275760" cy="9399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5" name="Group 3"/>
          <p:cNvGrpSpPr/>
          <p:nvPr/>
        </p:nvGrpSpPr>
        <p:grpSpPr>
          <a:xfrm>
            <a:off x="16303320" y="0"/>
            <a:ext cx="1443240" cy="1443240"/>
            <a:chOff x="16303320" y="0"/>
            <a:chExt cx="1443240" cy="1443240"/>
          </a:xfrm>
        </p:grpSpPr>
        <p:sp>
          <p:nvSpPr>
            <p:cNvPr id="56" name="Freeform 4"/>
            <p:cNvSpPr/>
            <p:nvPr/>
          </p:nvSpPr>
          <p:spPr>
            <a:xfrm>
              <a:off x="16303320" y="0"/>
              <a:ext cx="1443240" cy="14432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7" name="Freeform 5"/>
          <p:cNvSpPr/>
          <p:nvPr/>
        </p:nvSpPr>
        <p:spPr>
          <a:xfrm>
            <a:off x="16286040" y="-96840"/>
            <a:ext cx="1539360" cy="15393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TextBox 6"/>
          <p:cNvSpPr/>
          <p:nvPr/>
        </p:nvSpPr>
        <p:spPr>
          <a:xfrm>
            <a:off x="368280" y="9588600"/>
            <a:ext cx="684540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9" name="TextBox 7"/>
          <p:cNvSpPr/>
          <p:nvPr/>
        </p:nvSpPr>
        <p:spPr>
          <a:xfrm>
            <a:off x="14268960" y="9573480"/>
            <a:ext cx="374256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0" name="TextBox 8"/>
          <p:cNvSpPr/>
          <p:nvPr/>
        </p:nvSpPr>
        <p:spPr>
          <a:xfrm>
            <a:off x="784080" y="1019160"/>
            <a:ext cx="15042600" cy="704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Lato"/>
                <a:ea typeface="DejaVu Sans"/>
              </a:rPr>
              <a:t>This is a </a:t>
            </a:r>
            <a:r>
              <a:rPr b="0" lang="en-US" sz="2700" spc="-1" strike="noStrike">
                <a:solidFill>
                  <a:srgbClr val="000000"/>
                </a:solidFill>
                <a:latin typeface="Lato Bold"/>
                <a:ea typeface="DejaVu Sans"/>
              </a:rPr>
              <a:t>point.</a:t>
            </a:r>
            <a:endParaRPr b="0" lang="en-PH" sz="2700" spc="-1" strike="noStrike">
              <a:latin typeface="Arial"/>
            </a:endParaRPr>
          </a:p>
          <a:p>
            <a:pPr>
              <a:lnSpc>
                <a:spcPts val="324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ts val="324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 lvl="1" marL="582840" indent="-291600">
              <a:lnSpc>
                <a:spcPts val="324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Lato Italics"/>
                <a:ea typeface="DejaVu Sans"/>
              </a:rPr>
              <a:t>We read it as </a:t>
            </a:r>
            <a:r>
              <a:rPr b="0" lang="en-US" sz="27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point M</a:t>
            </a:r>
            <a:r>
              <a:rPr b="0" lang="en-US" sz="2700" spc="-1" strike="noStrike">
                <a:solidFill>
                  <a:srgbClr val="000000"/>
                </a:solidFill>
                <a:latin typeface="Lato Italics"/>
                <a:ea typeface="DejaVu Sans"/>
              </a:rPr>
              <a:t>.</a:t>
            </a:r>
            <a:endParaRPr b="0" lang="en-PH" sz="2700" spc="-1" strike="noStrike">
              <a:latin typeface="Arial"/>
            </a:endParaRPr>
          </a:p>
          <a:p>
            <a:pPr>
              <a:lnSpc>
                <a:spcPts val="324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Lato"/>
                <a:ea typeface="DejaVu Sans"/>
              </a:rPr>
              <a:t>This is a </a:t>
            </a:r>
            <a:r>
              <a:rPr b="0" lang="en-US" sz="2700" spc="-1" strike="noStrike">
                <a:solidFill>
                  <a:srgbClr val="000000"/>
                </a:solidFill>
                <a:latin typeface="Lato Bold"/>
                <a:ea typeface="DejaVu Sans"/>
              </a:rPr>
              <a:t>line segment.</a:t>
            </a:r>
            <a:r>
              <a:rPr b="0" lang="en-US" sz="27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2700" spc="-1" strike="noStrike">
              <a:latin typeface="Arial"/>
            </a:endParaRPr>
          </a:p>
          <a:p>
            <a:pPr>
              <a:lnSpc>
                <a:spcPts val="324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ts val="324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 lvl="1" marL="582840" indent="-291600">
              <a:lnSpc>
                <a:spcPts val="324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Lato Italics"/>
                <a:ea typeface="DejaVu Sans"/>
              </a:rPr>
              <a:t>We read this as </a:t>
            </a:r>
            <a:r>
              <a:rPr b="0" lang="en-US" sz="27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line segment TA.</a:t>
            </a:r>
            <a:endParaRPr b="0" lang="en-PH" sz="2700" spc="-1" strike="noStrike">
              <a:latin typeface="Arial"/>
            </a:endParaRPr>
          </a:p>
          <a:p>
            <a:pPr>
              <a:lnSpc>
                <a:spcPts val="324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Lato"/>
                <a:ea typeface="DejaVu Sans"/>
              </a:rPr>
              <a:t>This is a </a:t>
            </a:r>
            <a:r>
              <a:rPr b="0" lang="en-US" sz="2700" spc="-1" strike="noStrike">
                <a:solidFill>
                  <a:srgbClr val="000000"/>
                </a:solidFill>
                <a:latin typeface="Lato Bold"/>
                <a:ea typeface="DejaVu Sans"/>
              </a:rPr>
              <a:t>line. </a:t>
            </a:r>
            <a:endParaRPr b="0" lang="en-PH" sz="2700" spc="-1" strike="noStrike">
              <a:latin typeface="Arial"/>
            </a:endParaRPr>
          </a:p>
          <a:p>
            <a:pPr>
              <a:lnSpc>
                <a:spcPts val="324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ts val="324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ts val="324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 lvl="1" marL="582840" indent="-291600">
              <a:lnSpc>
                <a:spcPts val="324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Lato Italics"/>
                <a:ea typeface="DejaVu Sans"/>
              </a:rPr>
              <a:t>We read this as </a:t>
            </a:r>
            <a:r>
              <a:rPr b="0" lang="en-US" sz="27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line MG.</a:t>
            </a:r>
            <a:endParaRPr b="0" lang="en-PH" sz="2700" spc="-1" strike="noStrike">
              <a:latin typeface="Arial"/>
            </a:endParaRPr>
          </a:p>
          <a:p>
            <a:pPr>
              <a:lnSpc>
                <a:spcPts val="3240"/>
              </a:lnSpc>
              <a:buNone/>
            </a:pPr>
            <a:endParaRPr b="0" lang="en-PH" sz="27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0" lang="en-US" sz="3000" spc="-1" strike="noStrike">
                <a:solidFill>
                  <a:srgbClr val="000000"/>
                </a:solidFill>
                <a:latin typeface="Lato Bold"/>
                <a:ea typeface="DejaVu Sans"/>
              </a:rPr>
              <a:t>line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 is a straight figure which extends endlessly in both directions.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61" name="Freeform 9"/>
          <p:cNvSpPr/>
          <p:nvPr/>
        </p:nvSpPr>
        <p:spPr>
          <a:xfrm>
            <a:off x="1868040" y="1567800"/>
            <a:ext cx="1312200" cy="632160"/>
          </a:xfrm>
          <a:custGeom>
            <a:avLst/>
            <a:gdLst/>
            <a:ahLst/>
            <a:rect l="l" t="t" r="r" b="b"/>
            <a:pathLst>
              <a:path w="1312740" h="632880">
                <a:moveTo>
                  <a:pt x="0" y="0"/>
                </a:moveTo>
                <a:lnTo>
                  <a:pt x="1312740" y="0"/>
                </a:lnTo>
                <a:lnTo>
                  <a:pt x="1312740" y="632880"/>
                </a:lnTo>
                <a:lnTo>
                  <a:pt x="0" y="6328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Freeform 10"/>
          <p:cNvSpPr/>
          <p:nvPr/>
        </p:nvSpPr>
        <p:spPr>
          <a:xfrm>
            <a:off x="1171440" y="3519000"/>
            <a:ext cx="2705400" cy="785520"/>
          </a:xfrm>
          <a:custGeom>
            <a:avLst/>
            <a:gdLst/>
            <a:ahLst/>
            <a:rect l="l" t="t" r="r" b="b"/>
            <a:pathLst>
              <a:path w="2705940" h="786240">
                <a:moveTo>
                  <a:pt x="0" y="0"/>
                </a:moveTo>
                <a:lnTo>
                  <a:pt x="2705940" y="0"/>
                </a:lnTo>
                <a:lnTo>
                  <a:pt x="2705940" y="786240"/>
                </a:lnTo>
                <a:lnTo>
                  <a:pt x="0" y="78624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Freeform 11"/>
          <p:cNvSpPr/>
          <p:nvPr/>
        </p:nvSpPr>
        <p:spPr>
          <a:xfrm>
            <a:off x="1177200" y="5774760"/>
            <a:ext cx="2699280" cy="781920"/>
          </a:xfrm>
          <a:custGeom>
            <a:avLst/>
            <a:gdLst/>
            <a:ahLst/>
            <a:rect l="l" t="t" r="r" b="b"/>
            <a:pathLst>
              <a:path w="2700000" h="782460">
                <a:moveTo>
                  <a:pt x="0" y="0"/>
                </a:moveTo>
                <a:lnTo>
                  <a:pt x="2700000" y="0"/>
                </a:lnTo>
                <a:lnTo>
                  <a:pt x="2700000" y="782460"/>
                </a:lnTo>
                <a:lnTo>
                  <a:pt x="0" y="7824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2"/>
          <p:cNvSpPr/>
          <p:nvPr/>
        </p:nvSpPr>
        <p:spPr>
          <a:xfrm>
            <a:off x="0" y="9364320"/>
            <a:ext cx="18275760" cy="9399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5" name="Group 3"/>
          <p:cNvGrpSpPr/>
          <p:nvPr/>
        </p:nvGrpSpPr>
        <p:grpSpPr>
          <a:xfrm>
            <a:off x="16303320" y="0"/>
            <a:ext cx="1443240" cy="1443240"/>
            <a:chOff x="16303320" y="0"/>
            <a:chExt cx="1443240" cy="1443240"/>
          </a:xfrm>
        </p:grpSpPr>
        <p:sp>
          <p:nvSpPr>
            <p:cNvPr id="66" name="Freeform 4"/>
            <p:cNvSpPr/>
            <p:nvPr/>
          </p:nvSpPr>
          <p:spPr>
            <a:xfrm>
              <a:off x="16303320" y="0"/>
              <a:ext cx="1443240" cy="14432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7" name="Freeform 5"/>
          <p:cNvSpPr/>
          <p:nvPr/>
        </p:nvSpPr>
        <p:spPr>
          <a:xfrm>
            <a:off x="16286040" y="-96840"/>
            <a:ext cx="1539360" cy="15393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TextBox 6"/>
          <p:cNvSpPr/>
          <p:nvPr/>
        </p:nvSpPr>
        <p:spPr>
          <a:xfrm>
            <a:off x="1028880" y="845640"/>
            <a:ext cx="15042600" cy="822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Look at the lines </a:t>
            </a: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a, b,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 and </a:t>
            </a: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c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 on this window.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Can you tell which direction they go?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How are lines </a:t>
            </a: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 and </a:t>
            </a: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b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 related?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How about lines </a:t>
            </a: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 and </a:t>
            </a: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c</a:t>
            </a: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?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Which pair of lines meet? Which pair of lines do not meet?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Look for objects around you where you can see lines that meet.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Search for objects where you can see lines that meet.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</p:txBody>
      </p:sp>
      <p:sp>
        <p:nvSpPr>
          <p:cNvPr id="69" name="Freeform 7"/>
          <p:cNvSpPr/>
          <p:nvPr/>
        </p:nvSpPr>
        <p:spPr>
          <a:xfrm>
            <a:off x="8719200" y="722160"/>
            <a:ext cx="5250240" cy="4730760"/>
          </a:xfrm>
          <a:custGeom>
            <a:avLst/>
            <a:gdLst/>
            <a:ahLst/>
            <a:rect l="l" t="t" r="r" b="b"/>
            <a:pathLst>
              <a:path w="5250840" h="4731634">
                <a:moveTo>
                  <a:pt x="0" y="0"/>
                </a:moveTo>
                <a:lnTo>
                  <a:pt x="5250840" y="0"/>
                </a:lnTo>
                <a:lnTo>
                  <a:pt x="5250840" y="4731634"/>
                </a:lnTo>
                <a:lnTo>
                  <a:pt x="0" y="473163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TextBox 8"/>
          <p:cNvSpPr/>
          <p:nvPr/>
        </p:nvSpPr>
        <p:spPr>
          <a:xfrm>
            <a:off x="368280" y="9588600"/>
            <a:ext cx="684540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1" name="TextBox 9"/>
          <p:cNvSpPr/>
          <p:nvPr/>
        </p:nvSpPr>
        <p:spPr>
          <a:xfrm>
            <a:off x="14268960" y="9573480"/>
            <a:ext cx="374256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2"/>
          <p:cNvSpPr/>
          <p:nvPr/>
        </p:nvSpPr>
        <p:spPr>
          <a:xfrm>
            <a:off x="0" y="9364320"/>
            <a:ext cx="18275760" cy="9399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3" name="Group 3"/>
          <p:cNvGrpSpPr/>
          <p:nvPr/>
        </p:nvGrpSpPr>
        <p:grpSpPr>
          <a:xfrm>
            <a:off x="16303320" y="0"/>
            <a:ext cx="1443240" cy="1443240"/>
            <a:chOff x="16303320" y="0"/>
            <a:chExt cx="1443240" cy="1443240"/>
          </a:xfrm>
        </p:grpSpPr>
        <p:sp>
          <p:nvSpPr>
            <p:cNvPr id="74" name="Freeform 4"/>
            <p:cNvSpPr/>
            <p:nvPr/>
          </p:nvSpPr>
          <p:spPr>
            <a:xfrm>
              <a:off x="16303320" y="0"/>
              <a:ext cx="1443240" cy="14432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5" name="Freeform 5"/>
          <p:cNvSpPr/>
          <p:nvPr/>
        </p:nvSpPr>
        <p:spPr>
          <a:xfrm>
            <a:off x="16286040" y="-96840"/>
            <a:ext cx="1539360" cy="15393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6" name="Group 6"/>
          <p:cNvGrpSpPr/>
          <p:nvPr/>
        </p:nvGrpSpPr>
        <p:grpSpPr>
          <a:xfrm>
            <a:off x="885600" y="1848600"/>
            <a:ext cx="8294400" cy="3229920"/>
            <a:chOff x="885600" y="1848600"/>
            <a:chExt cx="8294400" cy="3229920"/>
          </a:xfrm>
        </p:grpSpPr>
        <p:sp>
          <p:nvSpPr>
            <p:cNvPr id="77" name="Freeform 7"/>
            <p:cNvSpPr/>
            <p:nvPr/>
          </p:nvSpPr>
          <p:spPr>
            <a:xfrm>
              <a:off x="885600" y="1992960"/>
              <a:ext cx="8294400" cy="2498400"/>
            </a:xfrm>
            <a:custGeom>
              <a:avLst/>
              <a:gdLst/>
              <a:ahLst/>
              <a:rect l="l" t="t" r="r" b="b"/>
              <a:pathLst>
                <a:path w="2105290" h="658196">
                  <a:moveTo>
                    <a:pt x="49032" y="0"/>
                  </a:moveTo>
                  <a:lnTo>
                    <a:pt x="2056258" y="0"/>
                  </a:lnTo>
                  <a:cubicBezTo>
                    <a:pt x="2069262" y="0"/>
                    <a:pt x="2081734" y="5166"/>
                    <a:pt x="2090929" y="14361"/>
                  </a:cubicBezTo>
                  <a:cubicBezTo>
                    <a:pt x="2100124" y="23556"/>
                    <a:pt x="2105290" y="36028"/>
                    <a:pt x="2105290" y="49032"/>
                  </a:cubicBezTo>
                  <a:lnTo>
                    <a:pt x="2105290" y="609164"/>
                  </a:lnTo>
                  <a:cubicBezTo>
                    <a:pt x="2105290" y="622168"/>
                    <a:pt x="2100124" y="634640"/>
                    <a:pt x="2090929" y="643835"/>
                  </a:cubicBezTo>
                  <a:cubicBezTo>
                    <a:pt x="2081734" y="653030"/>
                    <a:pt x="2069262" y="658196"/>
                    <a:pt x="2056258" y="658196"/>
                  </a:cubicBezTo>
                  <a:lnTo>
                    <a:pt x="49032" y="658196"/>
                  </a:lnTo>
                  <a:cubicBezTo>
                    <a:pt x="36028" y="658196"/>
                    <a:pt x="23556" y="653030"/>
                    <a:pt x="14361" y="643835"/>
                  </a:cubicBezTo>
                  <a:cubicBezTo>
                    <a:pt x="5166" y="634640"/>
                    <a:pt x="0" y="622168"/>
                    <a:pt x="0" y="609164"/>
                  </a:cubicBezTo>
                  <a:lnTo>
                    <a:pt x="0" y="49032"/>
                  </a:lnTo>
                  <a:cubicBezTo>
                    <a:pt x="0" y="36028"/>
                    <a:pt x="5166" y="23556"/>
                    <a:pt x="14361" y="14361"/>
                  </a:cubicBezTo>
                  <a:cubicBezTo>
                    <a:pt x="23556" y="5166"/>
                    <a:pt x="36028" y="0"/>
                    <a:pt x="49032" y="0"/>
                  </a:cubicBezTo>
                  <a:close/>
                </a:path>
              </a:pathLst>
            </a:custGeom>
            <a:solidFill>
              <a:srgbClr val="d9d9d9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TextBox 8"/>
            <p:cNvSpPr/>
            <p:nvPr/>
          </p:nvSpPr>
          <p:spPr>
            <a:xfrm>
              <a:off x="885600" y="1848600"/>
              <a:ext cx="3201480" cy="322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9" name="TextBox 9"/>
          <p:cNvSpPr/>
          <p:nvPr/>
        </p:nvSpPr>
        <p:spPr>
          <a:xfrm>
            <a:off x="1097280" y="663840"/>
            <a:ext cx="15042600" cy="45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Now that you have encountered the different kinds of lines, let us define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and learn the procedures by drawing them using a ruler and set square.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Notes: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Lines that do not meet are called </a:t>
            </a: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parallel lines.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Lines that meet are called </a:t>
            </a: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intersecting lines.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Lines that meet at a right angle are called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perpendicular lines.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</p:txBody>
      </p:sp>
      <p:sp>
        <p:nvSpPr>
          <p:cNvPr id="80" name="TextBox 10"/>
          <p:cNvSpPr/>
          <p:nvPr/>
        </p:nvSpPr>
        <p:spPr>
          <a:xfrm>
            <a:off x="368280" y="9588600"/>
            <a:ext cx="684540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1" name="TextBox 11"/>
          <p:cNvSpPr/>
          <p:nvPr/>
        </p:nvSpPr>
        <p:spPr>
          <a:xfrm>
            <a:off x="14268960" y="9573480"/>
            <a:ext cx="374256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2"/>
          <p:cNvSpPr/>
          <p:nvPr/>
        </p:nvSpPr>
        <p:spPr>
          <a:xfrm>
            <a:off x="0" y="9364320"/>
            <a:ext cx="18275760" cy="9399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3" name="Group 3"/>
          <p:cNvGrpSpPr/>
          <p:nvPr/>
        </p:nvGrpSpPr>
        <p:grpSpPr>
          <a:xfrm>
            <a:off x="16303320" y="0"/>
            <a:ext cx="1443240" cy="1443240"/>
            <a:chOff x="16303320" y="0"/>
            <a:chExt cx="1443240" cy="1443240"/>
          </a:xfrm>
        </p:grpSpPr>
        <p:sp>
          <p:nvSpPr>
            <p:cNvPr id="84" name="Freeform 4"/>
            <p:cNvSpPr/>
            <p:nvPr/>
          </p:nvSpPr>
          <p:spPr>
            <a:xfrm>
              <a:off x="16303320" y="0"/>
              <a:ext cx="1443240" cy="14432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5" name="Freeform 5"/>
          <p:cNvSpPr/>
          <p:nvPr/>
        </p:nvSpPr>
        <p:spPr>
          <a:xfrm>
            <a:off x="16286040" y="-96840"/>
            <a:ext cx="1539360" cy="15393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TextBox 6"/>
          <p:cNvSpPr/>
          <p:nvPr/>
        </p:nvSpPr>
        <p:spPr>
          <a:xfrm>
            <a:off x="1097280" y="663840"/>
            <a:ext cx="15042600" cy="594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Below are the procedures for drawing parallel, perpendicular, and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intersecting lines.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A. Parallel Lines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1. Draw a horizontal line using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the side of the ruler.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2. Align the edge of the triangle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along the first line.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3. Then, align the ruler at the base of the triangle.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4. Slide the triangle downward along the side of the ruler and draw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another line from the edge of the triangle.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87" name="Freeform 7"/>
          <p:cNvSpPr/>
          <p:nvPr/>
        </p:nvSpPr>
        <p:spPr>
          <a:xfrm>
            <a:off x="6302520" y="1928880"/>
            <a:ext cx="4999680" cy="2846160"/>
          </a:xfrm>
          <a:custGeom>
            <a:avLst/>
            <a:gdLst/>
            <a:ahLst/>
            <a:rect l="l" t="t" r="r" b="b"/>
            <a:pathLst>
              <a:path w="5000310" h="2846757">
                <a:moveTo>
                  <a:pt x="0" y="0"/>
                </a:moveTo>
                <a:lnTo>
                  <a:pt x="5000310" y="0"/>
                </a:lnTo>
                <a:lnTo>
                  <a:pt x="5000310" y="2846757"/>
                </a:lnTo>
                <a:lnTo>
                  <a:pt x="0" y="284675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Freeform 8"/>
          <p:cNvSpPr/>
          <p:nvPr/>
        </p:nvSpPr>
        <p:spPr>
          <a:xfrm>
            <a:off x="12042000" y="1928880"/>
            <a:ext cx="3528000" cy="2846160"/>
          </a:xfrm>
          <a:custGeom>
            <a:avLst/>
            <a:gdLst/>
            <a:ahLst/>
            <a:rect l="l" t="t" r="r" b="b"/>
            <a:pathLst>
              <a:path w="3528792" h="2846757">
                <a:moveTo>
                  <a:pt x="0" y="0"/>
                </a:moveTo>
                <a:lnTo>
                  <a:pt x="3528792" y="0"/>
                </a:lnTo>
                <a:lnTo>
                  <a:pt x="3528792" y="2846757"/>
                </a:lnTo>
                <a:lnTo>
                  <a:pt x="0" y="284675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TextBox 9"/>
          <p:cNvSpPr/>
          <p:nvPr/>
        </p:nvSpPr>
        <p:spPr>
          <a:xfrm>
            <a:off x="368280" y="9588600"/>
            <a:ext cx="684540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0" name="TextBox 10"/>
          <p:cNvSpPr/>
          <p:nvPr/>
        </p:nvSpPr>
        <p:spPr>
          <a:xfrm>
            <a:off x="14268960" y="9573480"/>
            <a:ext cx="374256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2"/>
          <p:cNvSpPr/>
          <p:nvPr/>
        </p:nvSpPr>
        <p:spPr>
          <a:xfrm>
            <a:off x="0" y="9364320"/>
            <a:ext cx="18275760" cy="9399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2" name="Group 3"/>
          <p:cNvGrpSpPr/>
          <p:nvPr/>
        </p:nvGrpSpPr>
        <p:grpSpPr>
          <a:xfrm>
            <a:off x="16303320" y="0"/>
            <a:ext cx="1443240" cy="1443240"/>
            <a:chOff x="16303320" y="0"/>
            <a:chExt cx="1443240" cy="1443240"/>
          </a:xfrm>
        </p:grpSpPr>
        <p:sp>
          <p:nvSpPr>
            <p:cNvPr id="93" name="Freeform 4"/>
            <p:cNvSpPr/>
            <p:nvPr/>
          </p:nvSpPr>
          <p:spPr>
            <a:xfrm>
              <a:off x="16303320" y="0"/>
              <a:ext cx="1443240" cy="14432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4" name="Freeform 5"/>
          <p:cNvSpPr/>
          <p:nvPr/>
        </p:nvSpPr>
        <p:spPr>
          <a:xfrm>
            <a:off x="16286040" y="-96840"/>
            <a:ext cx="1539360" cy="15393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TextBox 6"/>
          <p:cNvSpPr/>
          <p:nvPr/>
        </p:nvSpPr>
        <p:spPr>
          <a:xfrm>
            <a:off x="1097280" y="663840"/>
            <a:ext cx="15042600" cy="640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Below are the procedures for drawing parallel, perpendicular, and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intersecting lines.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B. Perpendicular Lines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1. Draw a horizontal line using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the side of the ruler.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2. Align the base of the triangle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along the first line.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3. Align the ruler along the side of the triangle.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4. Slide the triangle downward along the side of the ruler.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5. Draw a line along the side of the triangle.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</p:txBody>
      </p:sp>
      <p:sp>
        <p:nvSpPr>
          <p:cNvPr id="96" name="Freeform 7"/>
          <p:cNvSpPr/>
          <p:nvPr/>
        </p:nvSpPr>
        <p:spPr>
          <a:xfrm>
            <a:off x="8024400" y="2039400"/>
            <a:ext cx="2697840" cy="3103560"/>
          </a:xfrm>
          <a:custGeom>
            <a:avLst/>
            <a:gdLst/>
            <a:ahLst/>
            <a:rect l="l" t="t" r="r" b="b"/>
            <a:pathLst>
              <a:path w="2698486" h="3104224">
                <a:moveTo>
                  <a:pt x="0" y="0"/>
                </a:moveTo>
                <a:lnTo>
                  <a:pt x="2698486" y="0"/>
                </a:lnTo>
                <a:lnTo>
                  <a:pt x="2698486" y="3104224"/>
                </a:lnTo>
                <a:lnTo>
                  <a:pt x="0" y="310422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Freeform 8"/>
          <p:cNvSpPr/>
          <p:nvPr/>
        </p:nvSpPr>
        <p:spPr>
          <a:xfrm>
            <a:off x="11231640" y="2246400"/>
            <a:ext cx="3036240" cy="2689200"/>
          </a:xfrm>
          <a:custGeom>
            <a:avLst/>
            <a:gdLst/>
            <a:ahLst/>
            <a:rect l="l" t="t" r="r" b="b"/>
            <a:pathLst>
              <a:path w="3036998" h="2689784">
                <a:moveTo>
                  <a:pt x="0" y="0"/>
                </a:moveTo>
                <a:lnTo>
                  <a:pt x="3036998" y="0"/>
                </a:lnTo>
                <a:lnTo>
                  <a:pt x="3036998" y="2689784"/>
                </a:lnTo>
                <a:lnTo>
                  <a:pt x="0" y="268978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TextBox 9"/>
          <p:cNvSpPr/>
          <p:nvPr/>
        </p:nvSpPr>
        <p:spPr>
          <a:xfrm>
            <a:off x="368280" y="9588600"/>
            <a:ext cx="684540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9" name="TextBox 10"/>
          <p:cNvSpPr/>
          <p:nvPr/>
        </p:nvSpPr>
        <p:spPr>
          <a:xfrm>
            <a:off x="14268960" y="9573480"/>
            <a:ext cx="374256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2"/>
          <p:cNvSpPr/>
          <p:nvPr/>
        </p:nvSpPr>
        <p:spPr>
          <a:xfrm>
            <a:off x="0" y="9364320"/>
            <a:ext cx="18275760" cy="9399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1" name="Group 3"/>
          <p:cNvGrpSpPr/>
          <p:nvPr/>
        </p:nvGrpSpPr>
        <p:grpSpPr>
          <a:xfrm>
            <a:off x="16303320" y="0"/>
            <a:ext cx="1443240" cy="1443240"/>
            <a:chOff x="16303320" y="0"/>
            <a:chExt cx="1443240" cy="1443240"/>
          </a:xfrm>
        </p:grpSpPr>
        <p:sp>
          <p:nvSpPr>
            <p:cNvPr id="102" name="Freeform 4"/>
            <p:cNvSpPr/>
            <p:nvPr/>
          </p:nvSpPr>
          <p:spPr>
            <a:xfrm>
              <a:off x="16303320" y="0"/>
              <a:ext cx="1443240" cy="14432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3" name="Freeform 5"/>
          <p:cNvSpPr/>
          <p:nvPr/>
        </p:nvSpPr>
        <p:spPr>
          <a:xfrm>
            <a:off x="16286040" y="-96840"/>
            <a:ext cx="1539360" cy="15393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Freeform 6"/>
          <p:cNvSpPr/>
          <p:nvPr/>
        </p:nvSpPr>
        <p:spPr>
          <a:xfrm>
            <a:off x="6991560" y="2418480"/>
            <a:ext cx="2645280" cy="3043080"/>
          </a:xfrm>
          <a:custGeom>
            <a:avLst/>
            <a:gdLst/>
            <a:ahLst/>
            <a:rect l="l" t="t" r="r" b="b"/>
            <a:pathLst>
              <a:path w="2645903" h="3043736">
                <a:moveTo>
                  <a:pt x="0" y="0"/>
                </a:moveTo>
                <a:lnTo>
                  <a:pt x="2645903" y="0"/>
                </a:lnTo>
                <a:lnTo>
                  <a:pt x="2645903" y="3043736"/>
                </a:lnTo>
                <a:lnTo>
                  <a:pt x="0" y="304373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Freeform 7"/>
          <p:cNvSpPr/>
          <p:nvPr/>
        </p:nvSpPr>
        <p:spPr>
          <a:xfrm>
            <a:off x="10258200" y="2619000"/>
            <a:ext cx="2497320" cy="2641320"/>
          </a:xfrm>
          <a:custGeom>
            <a:avLst/>
            <a:gdLst/>
            <a:ahLst/>
            <a:rect l="l" t="t" r="r" b="b"/>
            <a:pathLst>
              <a:path w="2497978" h="2642092">
                <a:moveTo>
                  <a:pt x="0" y="0"/>
                </a:moveTo>
                <a:lnTo>
                  <a:pt x="2497978" y="0"/>
                </a:lnTo>
                <a:lnTo>
                  <a:pt x="2497978" y="2642092"/>
                </a:lnTo>
                <a:lnTo>
                  <a:pt x="0" y="264209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TextBox 8"/>
          <p:cNvSpPr/>
          <p:nvPr/>
        </p:nvSpPr>
        <p:spPr>
          <a:xfrm>
            <a:off x="1097280" y="663840"/>
            <a:ext cx="15042600" cy="502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Below are the procedures for drawing parallel, perpendicular, and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"/>
                <a:ea typeface="DejaVu Sans"/>
              </a:rPr>
              <a:t>intersecting lines.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C. Intersecting Lines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1. Do steps 1–4 in drawing a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perpendicular line.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2. Draw a line along the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hypotenuse of the triangle.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</p:txBody>
      </p:sp>
      <p:sp>
        <p:nvSpPr>
          <p:cNvPr id="107" name="TextBox 9"/>
          <p:cNvSpPr/>
          <p:nvPr/>
        </p:nvSpPr>
        <p:spPr>
          <a:xfrm>
            <a:off x="368280" y="9588600"/>
            <a:ext cx="684540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8" name="TextBox 10"/>
          <p:cNvSpPr/>
          <p:nvPr/>
        </p:nvSpPr>
        <p:spPr>
          <a:xfrm>
            <a:off x="14268960" y="9573480"/>
            <a:ext cx="374256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2"/>
          <p:cNvSpPr/>
          <p:nvPr/>
        </p:nvSpPr>
        <p:spPr>
          <a:xfrm>
            <a:off x="0" y="9364320"/>
            <a:ext cx="18275760" cy="9399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0" name="Group 3"/>
          <p:cNvGrpSpPr/>
          <p:nvPr/>
        </p:nvGrpSpPr>
        <p:grpSpPr>
          <a:xfrm>
            <a:off x="16303320" y="0"/>
            <a:ext cx="1443240" cy="1443240"/>
            <a:chOff x="16303320" y="0"/>
            <a:chExt cx="1443240" cy="1443240"/>
          </a:xfrm>
        </p:grpSpPr>
        <p:sp>
          <p:nvSpPr>
            <p:cNvPr id="111" name="Freeform 4"/>
            <p:cNvSpPr/>
            <p:nvPr/>
          </p:nvSpPr>
          <p:spPr>
            <a:xfrm>
              <a:off x="16303320" y="0"/>
              <a:ext cx="1443240" cy="14432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2" name="Freeform 5"/>
          <p:cNvSpPr/>
          <p:nvPr/>
        </p:nvSpPr>
        <p:spPr>
          <a:xfrm>
            <a:off x="16286040" y="-96840"/>
            <a:ext cx="1539360" cy="15393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TextBox 6"/>
          <p:cNvSpPr/>
          <p:nvPr/>
        </p:nvSpPr>
        <p:spPr>
          <a:xfrm>
            <a:off x="1028880" y="1019160"/>
            <a:ext cx="15042600" cy="54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KEY TAKEAWAYS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• </a:t>
            </a: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Parallel lines</a:t>
            </a: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 are lines that do not meet. These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lines are always of the same distance from each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other.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• </a:t>
            </a: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Intersecting lines</a:t>
            </a: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 are lines that meet at a point.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These lines cross over each other at a point.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• </a:t>
            </a: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Perpendicular lines</a:t>
            </a: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 are lines that meet or intersect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Italics"/>
                <a:ea typeface="DejaVu Sans"/>
              </a:rPr>
              <a:t>at a right angle.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3000" spc="-1" strike="noStrike">
              <a:latin typeface="Arial"/>
            </a:endParaRPr>
          </a:p>
        </p:txBody>
      </p:sp>
      <p:sp>
        <p:nvSpPr>
          <p:cNvPr id="114" name="TextBox 7"/>
          <p:cNvSpPr/>
          <p:nvPr/>
        </p:nvSpPr>
        <p:spPr>
          <a:xfrm>
            <a:off x="368280" y="9588600"/>
            <a:ext cx="684540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5" name="TextBox 8"/>
          <p:cNvSpPr/>
          <p:nvPr/>
        </p:nvSpPr>
        <p:spPr>
          <a:xfrm>
            <a:off x="14268960" y="9573480"/>
            <a:ext cx="374256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LibreOffice/7.2.5.2$MacOSX_X86_64 LibreOffice_project/499f9727c189e6ef3471021d6132d4c694f357e5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DAFl9Zu4QXU</dc:identifier>
  <dc:language>en-PH</dc:language>
  <cp:lastModifiedBy/>
  <dcterms:modified xsi:type="dcterms:W3CDTF">2023-06-23T09:53:24Z</dcterms:modified>
  <cp:revision>2</cp:revision>
  <dc:subject/>
  <dc:title>Kinds of Line Pairs.pptx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