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9"/>
    <p:restoredTop sz="96405"/>
  </p:normalViewPr>
  <p:slideViewPr>
    <p:cSldViewPr snapToGrid="0" snapToObjects="1">
      <p:cViewPr varScale="1">
        <p:scale>
          <a:sx n="90" d="100"/>
          <a:sy n="90" d="100"/>
        </p:scale>
        <p:origin x="224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3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5593" y="32887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Counting to 1000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D2CAC-DD43-9649-8C3F-AF87926AD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12" y="548640"/>
            <a:ext cx="10819547" cy="557752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PH" dirty="0"/>
              <a:t>Count the units in the base-ten blocks.</a:t>
            </a:r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514350" indent="-514350">
              <a:buFont typeface="+mj-lt"/>
              <a:buAutoNum type="arabicPeriod"/>
            </a:pPr>
            <a:endParaRPr lang="en-PH" dirty="0"/>
          </a:p>
          <a:p>
            <a:pPr marL="0" indent="0">
              <a:buNone/>
            </a:pPr>
            <a:r>
              <a:rPr lang="en-PH" dirty="0"/>
              <a:t>We can show the number using</a:t>
            </a:r>
          </a:p>
          <a:p>
            <a:pPr marL="0" indent="0">
              <a:buNone/>
            </a:pPr>
            <a:r>
              <a:rPr lang="en-PH" dirty="0"/>
              <a:t>a place-value chart.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2 thousands 4 hundreds 2 tens 5 ones = 2000 + 400 + 20 + 5 = 2425</a:t>
            </a:r>
          </a:p>
          <a:p>
            <a:pPr marL="0" indent="0">
              <a:buNone/>
            </a:pPr>
            <a:r>
              <a:rPr lang="en-PH" dirty="0"/>
              <a:t>We write 2425 as two thousand, four hundred and twenty-five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1C21F-544C-3A45-9F0F-D8AFFDAE4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10" y="1328420"/>
            <a:ext cx="2147570" cy="910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28357-8645-FB44-B188-46D913AE37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964"/>
          <a:stretch/>
        </p:blipFill>
        <p:spPr>
          <a:xfrm>
            <a:off x="4516537" y="1294911"/>
            <a:ext cx="1203543" cy="1172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CC670C-8B71-2143-8ACC-7E3484BC0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76" t="67000"/>
          <a:stretch/>
        </p:blipFill>
        <p:spPr>
          <a:xfrm>
            <a:off x="6695421" y="1554479"/>
            <a:ext cx="1203543" cy="54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33547-580A-1449-8477-D2CF45FB9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940" y="1738277"/>
            <a:ext cx="1419860" cy="277046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740AF5F7-8A4D-5344-AE06-BCE0E6DE2BF1}"/>
              </a:ext>
            </a:extLst>
          </p:cNvPr>
          <p:cNvSpPr/>
          <p:nvPr/>
        </p:nvSpPr>
        <p:spPr>
          <a:xfrm rot="5400000">
            <a:off x="2294255" y="1485265"/>
            <a:ext cx="436880" cy="2147570"/>
          </a:xfrm>
          <a:prstGeom prst="rightBrace">
            <a:avLst>
              <a:gd name="adj1" fmla="val 19961"/>
              <a:gd name="adj2" fmla="val 4905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C747089-6E41-3D40-856E-B07DD7ED7001}"/>
              </a:ext>
            </a:extLst>
          </p:cNvPr>
          <p:cNvSpPr/>
          <p:nvPr/>
        </p:nvSpPr>
        <p:spPr>
          <a:xfrm rot="5400000">
            <a:off x="4959558" y="1971675"/>
            <a:ext cx="317500" cy="1294130"/>
          </a:xfrm>
          <a:prstGeom prst="rightBrace">
            <a:avLst>
              <a:gd name="adj1" fmla="val 19961"/>
              <a:gd name="adj2" fmla="val 4905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2CD33B9-736A-BC44-9E2A-D6B435BA716E}"/>
              </a:ext>
            </a:extLst>
          </p:cNvPr>
          <p:cNvSpPr/>
          <p:nvPr/>
        </p:nvSpPr>
        <p:spPr>
          <a:xfrm rot="5400000">
            <a:off x="7138442" y="1820545"/>
            <a:ext cx="317500" cy="1294130"/>
          </a:xfrm>
          <a:prstGeom prst="rightBrace">
            <a:avLst>
              <a:gd name="adj1" fmla="val 19961"/>
              <a:gd name="adj2" fmla="val 4905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23E4918-8DCA-BC47-A245-EEC0313C7662}"/>
              </a:ext>
            </a:extLst>
          </p:cNvPr>
          <p:cNvSpPr/>
          <p:nvPr/>
        </p:nvSpPr>
        <p:spPr>
          <a:xfrm rot="5400000">
            <a:off x="9596120" y="1640373"/>
            <a:ext cx="317500" cy="1419860"/>
          </a:xfrm>
          <a:prstGeom prst="rightBrace">
            <a:avLst>
              <a:gd name="adj1" fmla="val 19961"/>
              <a:gd name="adj2" fmla="val 4905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620461-B225-8842-BE76-752793A8C20C}"/>
              </a:ext>
            </a:extLst>
          </p:cNvPr>
          <p:cNvSpPr txBox="1"/>
          <p:nvPr/>
        </p:nvSpPr>
        <p:spPr>
          <a:xfrm>
            <a:off x="2003581" y="277749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D9DB36-62CF-D349-AF2F-95E8EAE88A1F}"/>
              </a:ext>
            </a:extLst>
          </p:cNvPr>
          <p:cNvSpPr txBox="1"/>
          <p:nvPr/>
        </p:nvSpPr>
        <p:spPr>
          <a:xfrm>
            <a:off x="4701853" y="277749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4C07E2-4624-EF42-9562-6F9E31A7D7C3}"/>
              </a:ext>
            </a:extLst>
          </p:cNvPr>
          <p:cNvSpPr txBox="1"/>
          <p:nvPr/>
        </p:nvSpPr>
        <p:spPr>
          <a:xfrm>
            <a:off x="7067588" y="277749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831CC-2466-AD44-97EB-0080091B2475}"/>
              </a:ext>
            </a:extLst>
          </p:cNvPr>
          <p:cNvSpPr txBox="1"/>
          <p:nvPr/>
        </p:nvSpPr>
        <p:spPr>
          <a:xfrm>
            <a:off x="9558342" y="277749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5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1F8AFA3-34B4-3D44-AAD9-B25937FF9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4466"/>
              </p:ext>
            </p:extLst>
          </p:nvPr>
        </p:nvGraphicFramePr>
        <p:xfrm>
          <a:off x="6221342" y="3394384"/>
          <a:ext cx="56471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641">
                  <a:extLst>
                    <a:ext uri="{9D8B030D-6E8A-4147-A177-3AD203B41FA5}">
                      <a16:colId xmlns:a16="http://schemas.microsoft.com/office/drawing/2014/main" val="1561815154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463739752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9110722"/>
                    </a:ext>
                  </a:extLst>
                </a:gridCol>
                <a:gridCol w="1146315">
                  <a:extLst>
                    <a:ext uri="{9D8B030D-6E8A-4147-A177-3AD203B41FA5}">
                      <a16:colId xmlns:a16="http://schemas.microsoft.com/office/drawing/2014/main" val="2469745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2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AD763-2B01-CD48-AC6D-4AFBA47C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3" y="2161969"/>
            <a:ext cx="2826731" cy="1961078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F5304BA-9329-494B-9B5A-D79116EB9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43929"/>
              </p:ext>
            </p:extLst>
          </p:nvPr>
        </p:nvGraphicFramePr>
        <p:xfrm>
          <a:off x="5935592" y="4123047"/>
          <a:ext cx="56471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641">
                  <a:extLst>
                    <a:ext uri="{9D8B030D-6E8A-4147-A177-3AD203B41FA5}">
                      <a16:colId xmlns:a16="http://schemas.microsoft.com/office/drawing/2014/main" val="1561815154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463739752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9110722"/>
                    </a:ext>
                  </a:extLst>
                </a:gridCol>
                <a:gridCol w="1146315">
                  <a:extLst>
                    <a:ext uri="{9D8B030D-6E8A-4147-A177-3AD203B41FA5}">
                      <a16:colId xmlns:a16="http://schemas.microsoft.com/office/drawing/2014/main" val="2469745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21209"/>
                  </a:ext>
                </a:extLst>
              </a:tr>
            </a:tbl>
          </a:graphicData>
        </a:graphic>
      </p:graphicFrame>
      <p:sp>
        <p:nvSpPr>
          <p:cNvPr id="5" name="Oval Callout 4">
            <a:extLst>
              <a:ext uri="{FF2B5EF4-FFF2-40B4-BE49-F238E27FC236}">
                <a16:creationId xmlns:a16="http://schemas.microsoft.com/office/drawing/2014/main" id="{8EFF7C22-DECC-B148-9F1C-9D1C7203C61A}"/>
              </a:ext>
            </a:extLst>
          </p:cNvPr>
          <p:cNvSpPr/>
          <p:nvPr/>
        </p:nvSpPr>
        <p:spPr>
          <a:xfrm>
            <a:off x="3398802" y="814021"/>
            <a:ext cx="4473611" cy="1668617"/>
          </a:xfrm>
          <a:prstGeom prst="wedgeEllipseCallout">
            <a:avLst>
              <a:gd name="adj1" fmla="val 56978"/>
              <a:gd name="adj2" fmla="val 4633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ato" panose="020F0502020204030203" pitchFamily="34" charset="77"/>
              </a:rPr>
              <a:t>We can also show this number using number discs.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74365E5-908C-AA45-80BF-CE834F033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48" y="3190037"/>
            <a:ext cx="5348287" cy="20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F5304BA-9329-494B-9B5A-D79116EB9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7226"/>
              </p:ext>
            </p:extLst>
          </p:nvPr>
        </p:nvGraphicFramePr>
        <p:xfrm>
          <a:off x="5949879" y="2208522"/>
          <a:ext cx="56471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641">
                  <a:extLst>
                    <a:ext uri="{9D8B030D-6E8A-4147-A177-3AD203B41FA5}">
                      <a16:colId xmlns:a16="http://schemas.microsoft.com/office/drawing/2014/main" val="1561815154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463739752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9110722"/>
                    </a:ext>
                  </a:extLst>
                </a:gridCol>
                <a:gridCol w="1146315">
                  <a:extLst>
                    <a:ext uri="{9D8B030D-6E8A-4147-A177-3AD203B41FA5}">
                      <a16:colId xmlns:a16="http://schemas.microsoft.com/office/drawing/2014/main" val="2469745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2120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96F8-D727-2745-AD3B-9D2E1D6F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1"/>
            <a:ext cx="10515600" cy="5876925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PH" dirty="0"/>
              <a:t>What number is shown in each place-value chart?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1 thousand 3 hundreds 1 ten and 4 ones = 1000 + 300 + 10 + 4</a:t>
            </a:r>
          </a:p>
          <a:p>
            <a:pPr marL="0" indent="0">
              <a:buNone/>
            </a:pPr>
            <a:r>
              <a:rPr lang="en-PH" dirty="0"/>
              <a:t>						           = 1314</a:t>
            </a:r>
          </a:p>
          <a:p>
            <a:pPr marL="0" indent="0">
              <a:buNone/>
            </a:pPr>
            <a:r>
              <a:rPr lang="en-PH" dirty="0"/>
              <a:t>We write 1314 as one thousand, three hundred and fourteen.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0AF55-3D39-C046-9EEC-4F2DF6619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5475"/>
            <a:ext cx="4659312" cy="17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4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F5304BA-9329-494B-9B5A-D79116EB9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30376"/>
              </p:ext>
            </p:extLst>
          </p:nvPr>
        </p:nvGraphicFramePr>
        <p:xfrm>
          <a:off x="5949879" y="2208522"/>
          <a:ext cx="56471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641">
                  <a:extLst>
                    <a:ext uri="{9D8B030D-6E8A-4147-A177-3AD203B41FA5}">
                      <a16:colId xmlns:a16="http://schemas.microsoft.com/office/drawing/2014/main" val="1561815154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463739752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9110722"/>
                    </a:ext>
                  </a:extLst>
                </a:gridCol>
                <a:gridCol w="1146315">
                  <a:extLst>
                    <a:ext uri="{9D8B030D-6E8A-4147-A177-3AD203B41FA5}">
                      <a16:colId xmlns:a16="http://schemas.microsoft.com/office/drawing/2014/main" val="2469745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2120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96F8-D727-2745-AD3B-9D2E1D6F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614"/>
            <a:ext cx="10515600" cy="5876925"/>
          </a:xfrm>
        </p:spPr>
        <p:txBody>
          <a:bodyPr/>
          <a:lstStyle/>
          <a:p>
            <a:pPr marL="971550" lvl="1" indent="-514350">
              <a:buFont typeface="+mj-lt"/>
              <a:buAutoNum type="alphaLcParenR" startAt="2"/>
            </a:pP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lphaLcParenR" startAt="2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lphaLcParenR" startAt="2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4 thousands 4 hundreds 0 tens and 1 one = 4000 + 400 + 1</a:t>
            </a:r>
          </a:p>
          <a:p>
            <a:pPr marL="0" indent="0">
              <a:buNone/>
            </a:pPr>
            <a:r>
              <a:rPr lang="en-PH" dirty="0"/>
              <a:t>							= 4401</a:t>
            </a:r>
          </a:p>
          <a:p>
            <a:pPr marL="0" indent="0">
              <a:buNone/>
            </a:pPr>
            <a:r>
              <a:rPr lang="en-PH" dirty="0"/>
              <a:t>We write 4401 as four thousand, four hundred and one.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E8E76-6698-BF41-A3CD-7B45AF039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81" y="1749425"/>
            <a:ext cx="4675318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F5304BA-9329-494B-9B5A-D79116EB9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59887"/>
              </p:ext>
            </p:extLst>
          </p:nvPr>
        </p:nvGraphicFramePr>
        <p:xfrm>
          <a:off x="6335254" y="1946948"/>
          <a:ext cx="56471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185">
                  <a:extLst>
                    <a:ext uri="{9D8B030D-6E8A-4147-A177-3AD203B41FA5}">
                      <a16:colId xmlns:a16="http://schemas.microsoft.com/office/drawing/2014/main" val="385390869"/>
                    </a:ext>
                  </a:extLst>
                </a:gridCol>
                <a:gridCol w="1225185">
                  <a:extLst>
                    <a:ext uri="{9D8B030D-6E8A-4147-A177-3AD203B41FA5}">
                      <a16:colId xmlns:a16="http://schemas.microsoft.com/office/drawing/2014/main" val="1561815154"/>
                    </a:ext>
                  </a:extLst>
                </a:gridCol>
                <a:gridCol w="1161538">
                  <a:extLst>
                    <a:ext uri="{9D8B030D-6E8A-4147-A177-3AD203B41FA5}">
                      <a16:colId xmlns:a16="http://schemas.microsoft.com/office/drawing/2014/main" val="1463739752"/>
                    </a:ext>
                  </a:extLst>
                </a:gridCol>
                <a:gridCol w="1137671">
                  <a:extLst>
                    <a:ext uri="{9D8B030D-6E8A-4147-A177-3AD203B41FA5}">
                      <a16:colId xmlns:a16="http://schemas.microsoft.com/office/drawing/2014/main" val="2009110722"/>
                    </a:ext>
                  </a:extLst>
                </a:gridCol>
                <a:gridCol w="897617">
                  <a:extLst>
                    <a:ext uri="{9D8B030D-6E8A-4147-A177-3AD203B41FA5}">
                      <a16:colId xmlns:a16="http://schemas.microsoft.com/office/drawing/2014/main" val="2469745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Ten 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Thousands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Hundreds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Tens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8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2120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96F8-D727-2745-AD3B-9D2E1D6F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1"/>
            <a:ext cx="10515600" cy="5876925"/>
          </a:xfrm>
        </p:spPr>
        <p:txBody>
          <a:bodyPr/>
          <a:lstStyle/>
          <a:p>
            <a:pPr marL="971550" lvl="1" indent="-514350" algn="just">
              <a:buFont typeface="+mj-lt"/>
              <a:buAutoNum type="alphaLcParenR" startAt="3"/>
            </a:pPr>
            <a:r>
              <a:rPr lang="en-US" dirty="0"/>
              <a:t> </a:t>
            </a:r>
          </a:p>
          <a:p>
            <a:pPr marL="971550" lvl="1" indent="-514350" algn="just">
              <a:buFont typeface="+mj-lt"/>
              <a:buAutoNum type="alphaLcParenR" startAt="3"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971550" lvl="1" indent="-514350" algn="just">
              <a:buFont typeface="+mj-lt"/>
              <a:buAutoNum type="alphaLcParenR" startAt="3"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PH" dirty="0"/>
              <a:t>1 ten thousand 0 thousands 0 hundreds 0 tens 0 ones</a:t>
            </a:r>
          </a:p>
          <a:p>
            <a:pPr marL="0" indent="0" algn="just">
              <a:buNone/>
            </a:pPr>
            <a:r>
              <a:rPr lang="en-PH" dirty="0"/>
              <a:t>= 10 000 + 0 + 0 + 0 + 0</a:t>
            </a:r>
          </a:p>
          <a:p>
            <a:pPr marL="0" indent="0" algn="just">
              <a:buNone/>
            </a:pPr>
            <a:r>
              <a:rPr lang="en-PH" dirty="0"/>
              <a:t>= 10 000</a:t>
            </a:r>
          </a:p>
          <a:p>
            <a:pPr marL="0" indent="0" algn="just">
              <a:buNone/>
            </a:pPr>
            <a:r>
              <a:rPr lang="en-PH" dirty="0"/>
              <a:t>We write 10 000 as ten thousand.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39CB0-45E4-4B45-915F-E262BB0F8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8" y="1366278"/>
            <a:ext cx="5605462" cy="21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6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96F8-D727-2745-AD3B-9D2E1D6F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1"/>
            <a:ext cx="10515600" cy="58769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 </a:t>
            </a:r>
            <a:r>
              <a:rPr lang="en-PH" dirty="0"/>
              <a:t>What is the value of each digit in 5991?</a:t>
            </a:r>
          </a:p>
          <a:p>
            <a:pPr marL="457200" lvl="1" indent="0">
              <a:buNone/>
            </a:pPr>
            <a:r>
              <a:rPr lang="en-PH" dirty="0"/>
              <a:t>   5991 = 5000 + 900 + 90 + 1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n-US" dirty="0"/>
          </a:p>
          <a:p>
            <a:pPr marL="457200" lvl="1" indent="0" algn="just">
              <a:buNone/>
            </a:pPr>
            <a:r>
              <a:rPr lang="en-US" sz="6000" dirty="0"/>
              <a:t>5 9 91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971550" lvl="1" indent="-514350" algn="just">
              <a:buFont typeface="+mj-lt"/>
              <a:buAutoNum type="alphaLcParenR" startAt="3"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D13928-DB6F-9D49-A7D7-A665B545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2678112"/>
            <a:ext cx="8079324" cy="34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96F8-D727-2745-AD3B-9D2E1D6F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1"/>
            <a:ext cx="10515600" cy="58769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PH" dirty="0"/>
              <a:t>What is the value of each digit in 7128?</a:t>
            </a:r>
          </a:p>
          <a:p>
            <a:pPr marL="457200" lvl="1" indent="0">
              <a:buNone/>
            </a:pPr>
            <a:r>
              <a:rPr lang="en-PH" dirty="0"/>
              <a:t> 7128 = 7000 + 100 + 20 + 8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n-US" dirty="0"/>
          </a:p>
          <a:p>
            <a:pPr marL="457200" lvl="1" indent="0" algn="just">
              <a:buNone/>
            </a:pPr>
            <a:r>
              <a:rPr lang="en-US" sz="6000" dirty="0"/>
              <a:t>7 1 28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971550" lvl="1" indent="-514350" algn="just">
              <a:buFont typeface="+mj-lt"/>
              <a:buAutoNum type="alphaLcParenR" startAt="3"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D11CE-24E7-0144-BE16-00935382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2701915"/>
            <a:ext cx="8113236" cy="34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6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96F8-D727-2745-AD3B-9D2E1D6FC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075"/>
            <a:ext cx="10515600" cy="587692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PH" dirty="0"/>
              <a:t>What is the value of each digit in 10 000?</a:t>
            </a:r>
          </a:p>
          <a:p>
            <a:pPr marL="0" indent="0" algn="just">
              <a:buNone/>
            </a:pPr>
            <a:r>
              <a:rPr lang="en-PH" dirty="0"/>
              <a:t>10 000 = 10 000 + 0 + 0 + 0 + 0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n-US" dirty="0"/>
          </a:p>
          <a:p>
            <a:pPr marL="457200" lvl="1" indent="0" algn="just">
              <a:buNone/>
            </a:pPr>
            <a:r>
              <a:rPr lang="en-PH" dirty="0"/>
              <a:t>The value of the digit 1 in the ten thousands place is 10 000.</a:t>
            </a:r>
          </a:p>
          <a:p>
            <a:pPr marL="457200" lvl="1" indent="0" algn="just">
              <a:buNone/>
            </a:pPr>
            <a:r>
              <a:rPr lang="en-PH" dirty="0"/>
              <a:t>The value of the digit 0 in the thousands place is 0.</a:t>
            </a:r>
          </a:p>
          <a:p>
            <a:pPr marL="457200" lvl="1" indent="0" algn="just">
              <a:buNone/>
            </a:pPr>
            <a:r>
              <a:rPr lang="en-PH" dirty="0"/>
              <a:t>The value of the digit 0 in the hundreds place is 0.</a:t>
            </a:r>
          </a:p>
          <a:p>
            <a:pPr marL="457200" lvl="1" indent="0" algn="just">
              <a:buNone/>
            </a:pPr>
            <a:r>
              <a:rPr lang="en-PH" dirty="0"/>
              <a:t>The value of the digit 0 in the tens place is 0.</a:t>
            </a:r>
          </a:p>
          <a:p>
            <a:pPr marL="457200" lvl="1" indent="0" algn="just">
              <a:buNone/>
            </a:pPr>
            <a:r>
              <a:rPr lang="en-PH" dirty="0"/>
              <a:t>The value of the digit 0 in the ones place is 0.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971550" lvl="1" indent="-514350" algn="just">
              <a:buFont typeface="+mj-lt"/>
              <a:buAutoNum type="alphaLcParenR" startAt="3"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2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7810</TotalTime>
  <Words>330</Words>
  <Application>Microsoft Macintosh PowerPoint</Application>
  <PresentationFormat>Widescreen</PresentationFormat>
  <Paragraphs>132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712</cp:revision>
  <cp:lastPrinted>2023-03-16T06:30:06Z</cp:lastPrinted>
  <dcterms:created xsi:type="dcterms:W3CDTF">2019-04-16T02:10:14Z</dcterms:created>
  <dcterms:modified xsi:type="dcterms:W3CDTF">2023-08-04T01:33:44Z</dcterms:modified>
</cp:coreProperties>
</file>