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000"/>
    <a:srgbClr val="9437FF"/>
    <a:srgbClr val="D883FF"/>
    <a:srgbClr val="9C0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/>
    <p:restoredTop sz="96405"/>
  </p:normalViewPr>
  <p:slideViewPr>
    <p:cSldViewPr snapToGrid="0" snapToObjects="1">
      <p:cViewPr varScale="1">
        <p:scale>
          <a:sx n="76" d="100"/>
          <a:sy n="76" d="100"/>
        </p:scale>
        <p:origin x="200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22526" y="2828835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Comparing and Ordering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87E41-754F-3941-894C-32269DFCD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091"/>
            <a:ext cx="10515600" cy="569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dirty="0"/>
              <a:t>Arrange the numbers from the least to the greatest.</a:t>
            </a:r>
          </a:p>
          <a:p>
            <a:pPr marL="0" indent="0">
              <a:buNone/>
            </a:pPr>
            <a:endParaRPr lang="en-PH" dirty="0"/>
          </a:p>
          <a:p>
            <a:pPr marL="0" indent="0" algn="ctr">
              <a:buNone/>
            </a:pPr>
            <a:r>
              <a:rPr lang="en-PH" dirty="0"/>
              <a:t>2352,		 3465, 	3876</a:t>
            </a:r>
          </a:p>
          <a:p>
            <a:pPr marL="0" indent="0" algn="ctr">
              <a:buNone/>
            </a:pPr>
            <a:r>
              <a:rPr lang="en-US" dirty="0"/>
              <a:t>least				greatest</a:t>
            </a:r>
          </a:p>
          <a:p>
            <a:pPr marL="0" indent="0">
              <a:buNone/>
            </a:pPr>
            <a:r>
              <a:rPr lang="en-PH" dirty="0"/>
              <a:t>The numbers are arranged in </a:t>
            </a:r>
            <a:r>
              <a:rPr lang="en-PH" b="1" dirty="0"/>
              <a:t>increasing</a:t>
            </a:r>
            <a:r>
              <a:rPr lang="en-PH" dirty="0"/>
              <a:t> order.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Arrange the numbers from the greatest to the least.</a:t>
            </a:r>
          </a:p>
          <a:p>
            <a:pPr marL="0" indent="0">
              <a:buNone/>
            </a:pPr>
            <a:endParaRPr lang="en-PH" dirty="0"/>
          </a:p>
          <a:p>
            <a:pPr marL="0" indent="0" algn="ctr">
              <a:buNone/>
            </a:pPr>
            <a:r>
              <a:rPr lang="en-PH" dirty="0"/>
              <a:t>3876,		 3465, 	2352</a:t>
            </a:r>
          </a:p>
          <a:p>
            <a:pPr marL="0" indent="0" algn="ctr">
              <a:buNone/>
            </a:pPr>
            <a:r>
              <a:rPr lang="en-US" dirty="0"/>
              <a:t>greatest				least</a:t>
            </a:r>
          </a:p>
          <a:p>
            <a:pPr marL="0" indent="0">
              <a:buNone/>
            </a:pPr>
            <a:r>
              <a:rPr lang="en-PH" dirty="0"/>
              <a:t>The numbers are arranged in </a:t>
            </a:r>
            <a:r>
              <a:rPr lang="en-PH" b="1" dirty="0"/>
              <a:t>decreasing</a:t>
            </a:r>
            <a:r>
              <a:rPr lang="en-PH" dirty="0"/>
              <a:t> order.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FAD254-4DCF-CF48-9FBC-24683AF26EDC}"/>
              </a:ext>
            </a:extLst>
          </p:cNvPr>
          <p:cNvCxnSpPr/>
          <p:nvPr/>
        </p:nvCxnSpPr>
        <p:spPr>
          <a:xfrm>
            <a:off x="4673600" y="2235200"/>
            <a:ext cx="23198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0CFD99-F873-7440-B60F-D6A77965C72C}"/>
              </a:ext>
            </a:extLst>
          </p:cNvPr>
          <p:cNvCxnSpPr/>
          <p:nvPr/>
        </p:nvCxnSpPr>
        <p:spPr>
          <a:xfrm>
            <a:off x="5215467" y="5266267"/>
            <a:ext cx="231986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5050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PH" dirty="0"/>
              <a:t>Compare the numbers 1010, 10 000 and 1000.</a:t>
            </a:r>
          </a:p>
          <a:p>
            <a:pPr marL="0" indent="0">
              <a:buNone/>
            </a:pPr>
            <a:r>
              <a:rPr lang="en-PH" dirty="0"/>
              <a:t>                                                     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 Compare the digits in the ten thousands place.				10 000 is the greatest.</a:t>
            </a:r>
          </a:p>
          <a:p>
            <a:pPr marL="0" indent="0">
              <a:buNone/>
            </a:pPr>
            <a:r>
              <a:rPr lang="en-PH" b="1" dirty="0"/>
              <a:t>Step 2 </a:t>
            </a:r>
            <a:r>
              <a:rPr lang="en-PH" dirty="0"/>
              <a:t>	 Compare the remaining 2 numbers, 1010 and 1000.			The digits in the thousands place and the hundreds			place are the same.</a:t>
            </a:r>
          </a:p>
          <a:p>
            <a:pPr marL="0" indent="0">
              <a:buNone/>
            </a:pPr>
            <a:endParaRPr lang="en-PH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19190"/>
              </p:ext>
            </p:extLst>
          </p:nvPr>
        </p:nvGraphicFramePr>
        <p:xfrm>
          <a:off x="2827867" y="1324189"/>
          <a:ext cx="8128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93023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55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Thoiusands</a:t>
                      </a:r>
                      <a:endParaRPr lang="en-US" sz="200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50830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659467" y="2006604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1010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659467" y="2429937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10 000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7DB870D-DC13-7A49-AE94-5319DFD55447}"/>
              </a:ext>
            </a:extLst>
          </p:cNvPr>
          <p:cNvSpPr/>
          <p:nvPr/>
        </p:nvSpPr>
        <p:spPr>
          <a:xfrm>
            <a:off x="1676402" y="2853270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86700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Step 3 </a:t>
            </a:r>
            <a:r>
              <a:rPr lang="en-PH" dirty="0"/>
              <a:t>	 Compare the digits in the tens place.</a:t>
            </a:r>
            <a:endParaRPr lang="en-PH" b="1" dirty="0"/>
          </a:p>
          <a:p>
            <a:pPr marL="0" indent="0">
              <a:buNone/>
            </a:pPr>
            <a:r>
              <a:rPr lang="en-PH" dirty="0"/>
              <a:t>	1 &gt; 0</a:t>
            </a:r>
          </a:p>
          <a:p>
            <a:pPr marL="0" indent="0">
              <a:buNone/>
            </a:pPr>
            <a:r>
              <a:rPr lang="en-PH" dirty="0"/>
              <a:t>	So, 1010 &gt; 1000</a:t>
            </a:r>
          </a:p>
          <a:p>
            <a:pPr marL="0" indent="0">
              <a:buNone/>
            </a:pPr>
            <a:r>
              <a:rPr lang="en-PH" dirty="0"/>
              <a:t>	1000 is the least.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Arrange the numbers in increasing order.</a:t>
            </a:r>
          </a:p>
          <a:p>
            <a:pPr marL="0" indent="0" algn="ctr">
              <a:buNone/>
            </a:pPr>
            <a:r>
              <a:rPr lang="en-PH" dirty="0"/>
              <a:t>1000, 	1010,	 	10 000</a:t>
            </a:r>
          </a:p>
          <a:p>
            <a:pPr marL="0" indent="0">
              <a:buNone/>
            </a:pPr>
            <a:r>
              <a:rPr lang="en-PH" dirty="0"/>
              <a:t>Arrange the numbers in decreasing order.</a:t>
            </a:r>
          </a:p>
          <a:p>
            <a:pPr marL="0" indent="0" algn="ctr">
              <a:buNone/>
            </a:pPr>
            <a:r>
              <a:rPr lang="en-PH" dirty="0"/>
              <a:t>10 000, 	1010, 	1000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69255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3 </a:t>
            </a:r>
            <a:r>
              <a:rPr lang="en-PH" dirty="0"/>
              <a:t>	 Compare the digits in the hundreds place.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	8 &gt; 4</a:t>
            </a:r>
          </a:p>
          <a:p>
            <a:pPr marL="0" indent="0">
              <a:buNone/>
            </a:pPr>
            <a:r>
              <a:rPr lang="en-PH" dirty="0"/>
              <a:t>	So, 3876 &gt; 3465</a:t>
            </a:r>
          </a:p>
          <a:p>
            <a:pPr marL="0" indent="0">
              <a:buNone/>
            </a:pPr>
            <a:r>
              <a:rPr lang="en-PH" dirty="0"/>
              <a:t>	3876 is the greatest.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10048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067"/>
            <a:ext cx="10515600" cy="56858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PH" dirty="0"/>
              <a:t>Compare the numbers 3421 and 5823.</a:t>
            </a:r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Compare the digits in the thousands place.</a:t>
            </a:r>
            <a:endParaRPr lang="en-PH" b="1" dirty="0"/>
          </a:p>
          <a:p>
            <a:pPr marL="0" indent="0">
              <a:buNone/>
            </a:pPr>
            <a:r>
              <a:rPr lang="en-PH" b="1" dirty="0"/>
              <a:t>	</a:t>
            </a:r>
            <a:r>
              <a:rPr lang="en-PH" dirty="0"/>
              <a:t>5 &gt; 3 				3 &lt; 5</a:t>
            </a:r>
          </a:p>
          <a:p>
            <a:pPr marL="0" indent="0">
              <a:buNone/>
            </a:pPr>
            <a:r>
              <a:rPr lang="en-PH" dirty="0"/>
              <a:t>	So, 5823 &gt; 3421 		So, 3421 &lt; 5823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5823 is greater than 3421. 	3421 is less than 5823.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11148"/>
              </p:ext>
            </p:extLst>
          </p:nvPr>
        </p:nvGraphicFramePr>
        <p:xfrm>
          <a:off x="3098800" y="1501987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862666" y="1896534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3421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862666" y="2335108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latin typeface="Lato" panose="020F0502020204030203" pitchFamily="34" charset="77"/>
              </a:rPr>
              <a:t>5823</a:t>
            </a:r>
            <a:endParaRPr lang="en-US" sz="20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067"/>
            <a:ext cx="10515600" cy="60282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PH" dirty="0"/>
              <a:t>Compare the numbers 4752 and 4639.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Compare the digits in the thousands place.				They are the same</a:t>
            </a:r>
          </a:p>
          <a:p>
            <a:pPr marL="0" indent="0">
              <a:buNone/>
            </a:pPr>
            <a:r>
              <a:rPr lang="en-PH" b="1" dirty="0"/>
              <a:t>Step 2 </a:t>
            </a:r>
            <a:r>
              <a:rPr lang="en-PH" dirty="0"/>
              <a:t>	Compare the digits in the hundreds place.</a:t>
            </a:r>
            <a:endParaRPr lang="en-PH" b="1" dirty="0"/>
          </a:p>
          <a:p>
            <a:pPr marL="0" indent="0">
              <a:buNone/>
            </a:pPr>
            <a:r>
              <a:rPr lang="en-PH" dirty="0"/>
              <a:t>	7&gt; 6 					6 &lt; 7</a:t>
            </a:r>
          </a:p>
          <a:p>
            <a:pPr marL="0" indent="0">
              <a:buNone/>
            </a:pPr>
            <a:r>
              <a:rPr lang="en-PH" dirty="0"/>
              <a:t>	So, 4752 &gt; 4639 			So, 4639 &lt; 4752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4752 is greater than 4639. 	4639 is less than 4752.</a:t>
            </a:r>
          </a:p>
          <a:p>
            <a:pPr marL="0" indent="0">
              <a:buNone/>
            </a:pPr>
            <a:endParaRPr lang="en-PH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06747"/>
              </p:ext>
            </p:extLst>
          </p:nvPr>
        </p:nvGraphicFramePr>
        <p:xfrm>
          <a:off x="3098800" y="1129455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862666" y="1524002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4752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862666" y="1962576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4639</a:t>
            </a:r>
          </a:p>
        </p:txBody>
      </p:sp>
    </p:spTree>
    <p:extLst>
      <p:ext uri="{BB962C8B-B14F-4D97-AF65-F5344CB8AC3E}">
        <p14:creationId xmlns:p14="http://schemas.microsoft.com/office/powerpoint/2010/main" val="8610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PH" dirty="0"/>
              <a:t>Compare the numbers 2683 and 2654.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Compare the digits in the thousands place.				They are the same.</a:t>
            </a:r>
          </a:p>
          <a:p>
            <a:pPr marL="0" indent="0">
              <a:buNone/>
            </a:pPr>
            <a:r>
              <a:rPr lang="en-PH" b="1" dirty="0"/>
              <a:t>Step 2 </a:t>
            </a:r>
            <a:r>
              <a:rPr lang="en-PH" dirty="0"/>
              <a:t>	Compare the digits in the hundreds place. 				They are the same.</a:t>
            </a:r>
            <a:endParaRPr lang="en-PH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25749"/>
              </p:ext>
            </p:extLst>
          </p:nvPr>
        </p:nvGraphicFramePr>
        <p:xfrm>
          <a:off x="3098800" y="1857585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862666" y="2252132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2683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862666" y="2690706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2654</a:t>
            </a:r>
          </a:p>
        </p:txBody>
      </p:sp>
    </p:spTree>
    <p:extLst>
      <p:ext uri="{BB962C8B-B14F-4D97-AF65-F5344CB8AC3E}">
        <p14:creationId xmlns:p14="http://schemas.microsoft.com/office/powerpoint/2010/main" val="270519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3 </a:t>
            </a:r>
            <a:r>
              <a:rPr lang="en-PH" dirty="0"/>
              <a:t>	 Compare the digits in the tens place.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	8 &gt; 5 					5 &lt; 8</a:t>
            </a:r>
          </a:p>
          <a:p>
            <a:pPr marL="0" indent="0">
              <a:buNone/>
            </a:pPr>
            <a:r>
              <a:rPr lang="en-PH" dirty="0"/>
              <a:t>	So, 2683 &gt; 2654 			So, 2654 &lt; 2683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2683 is greater than 2654. 	2654 is less than 2683.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3819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PH" dirty="0"/>
              <a:t>Compare the numbers 6257 and 6259.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Compare the digits in the thousands place.				They are the same.</a:t>
            </a:r>
          </a:p>
          <a:p>
            <a:pPr marL="0" indent="0">
              <a:buNone/>
            </a:pPr>
            <a:r>
              <a:rPr lang="en-PH" b="1" dirty="0"/>
              <a:t>Step 2 </a:t>
            </a:r>
            <a:r>
              <a:rPr lang="en-PH" dirty="0"/>
              <a:t>	Compare the digits in the hundreds place. 				They are the same.</a:t>
            </a:r>
            <a:endParaRPr lang="en-PH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08732"/>
              </p:ext>
            </p:extLst>
          </p:nvPr>
        </p:nvGraphicFramePr>
        <p:xfrm>
          <a:off x="3098800" y="1857585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862666" y="2252132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6257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862666" y="2690706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6259</a:t>
            </a:r>
          </a:p>
        </p:txBody>
      </p:sp>
    </p:spTree>
    <p:extLst>
      <p:ext uri="{BB962C8B-B14F-4D97-AF65-F5344CB8AC3E}">
        <p14:creationId xmlns:p14="http://schemas.microsoft.com/office/powerpoint/2010/main" val="137056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47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3 </a:t>
            </a:r>
            <a:r>
              <a:rPr lang="en-PH" dirty="0"/>
              <a:t>	 Compare the digits in the tens place.</a:t>
            </a:r>
          </a:p>
          <a:p>
            <a:pPr marL="0" indent="0">
              <a:buNone/>
            </a:pPr>
            <a:r>
              <a:rPr lang="en-PH" dirty="0"/>
              <a:t>		 They are the same.</a:t>
            </a:r>
          </a:p>
          <a:p>
            <a:pPr marL="0" indent="0">
              <a:buNone/>
            </a:pPr>
            <a:r>
              <a:rPr lang="en-PH" b="1" dirty="0"/>
              <a:t>Step 4</a:t>
            </a:r>
            <a:r>
              <a:rPr lang="en-PH" dirty="0"/>
              <a:t>	 Compare the digits in the ones place.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	9 &gt; 7 					7 &lt; 9</a:t>
            </a:r>
          </a:p>
          <a:p>
            <a:pPr marL="0" indent="0">
              <a:buNone/>
            </a:pPr>
            <a:r>
              <a:rPr lang="en-PH" dirty="0"/>
              <a:t>	So, 6259 &gt; 6257 			So, 6257 &lt; 6259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6259 is greater than 6257. 	6257 is less than 6259.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41837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5050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PH" dirty="0"/>
              <a:t>Compare the numbers 2352, 3876 and 3465.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1 </a:t>
            </a:r>
            <a:r>
              <a:rPr lang="en-PH" dirty="0"/>
              <a:t>	Compare the digits in the thousands place.				2 &lt; 3</a:t>
            </a:r>
          </a:p>
          <a:p>
            <a:pPr marL="0" indent="0">
              <a:buNone/>
            </a:pPr>
            <a:r>
              <a:rPr lang="en-PH" dirty="0"/>
              <a:t>		2352 is the least.</a:t>
            </a:r>
          </a:p>
          <a:p>
            <a:pPr marL="0" indent="0">
              <a:buNone/>
            </a:pPr>
            <a:r>
              <a:rPr lang="en-PH" b="1" dirty="0"/>
              <a:t>Step 2 </a:t>
            </a:r>
            <a:r>
              <a:rPr lang="en-PH" dirty="0"/>
              <a:t>	Compare the remaining 2 numbers, 3876 and 3465.			The digits in the thousands place are the same.</a:t>
            </a:r>
          </a:p>
          <a:p>
            <a:pPr marL="0" indent="0">
              <a:buNone/>
            </a:pPr>
            <a:endParaRPr lang="en-PH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809536-A5BF-1843-9F26-09D38364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45617"/>
              </p:ext>
            </p:extLst>
          </p:nvPr>
        </p:nvGraphicFramePr>
        <p:xfrm>
          <a:off x="3098800" y="1637452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4604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5307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98145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611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1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508303"/>
                  </a:ext>
                </a:extLst>
              </a:tr>
            </a:tbl>
          </a:graphicData>
        </a:graphic>
      </p:graphicFrame>
      <p:sp>
        <p:nvSpPr>
          <p:cNvPr id="12" name="Pentagon 11">
            <a:extLst>
              <a:ext uri="{FF2B5EF4-FFF2-40B4-BE49-F238E27FC236}">
                <a16:creationId xmlns:a16="http://schemas.microsoft.com/office/drawing/2014/main" id="{34AC1A4D-F0BE-8043-B699-1D4C98944CD3}"/>
              </a:ext>
            </a:extLst>
          </p:cNvPr>
          <p:cNvSpPr/>
          <p:nvPr/>
        </p:nvSpPr>
        <p:spPr>
          <a:xfrm>
            <a:off x="1896533" y="2006599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2683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C12AAAF9-D5EB-474B-B8C9-0D73B91141CF}"/>
              </a:ext>
            </a:extLst>
          </p:cNvPr>
          <p:cNvSpPr/>
          <p:nvPr/>
        </p:nvSpPr>
        <p:spPr>
          <a:xfrm>
            <a:off x="1896533" y="2429932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2654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7DB870D-DC13-7A49-AE94-5319DFD55447}"/>
              </a:ext>
            </a:extLst>
          </p:cNvPr>
          <p:cNvSpPr/>
          <p:nvPr/>
        </p:nvSpPr>
        <p:spPr>
          <a:xfrm>
            <a:off x="1930401" y="2853265"/>
            <a:ext cx="1066800" cy="3556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2654</a:t>
            </a:r>
          </a:p>
        </p:txBody>
      </p:sp>
    </p:spTree>
    <p:extLst>
      <p:ext uri="{BB962C8B-B14F-4D97-AF65-F5344CB8AC3E}">
        <p14:creationId xmlns:p14="http://schemas.microsoft.com/office/powerpoint/2010/main" val="106111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99AB-BBDA-684D-996F-EA793327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506305"/>
            <a:ext cx="10515600" cy="5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Step 3 </a:t>
            </a:r>
            <a:r>
              <a:rPr lang="en-PH" dirty="0"/>
              <a:t>	 Compare the digits in the hundreds place.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	8 &gt; 4</a:t>
            </a:r>
          </a:p>
          <a:p>
            <a:pPr marL="0" indent="0">
              <a:buNone/>
            </a:pPr>
            <a:r>
              <a:rPr lang="en-PH" dirty="0"/>
              <a:t>	So, 3876 &gt; 3465</a:t>
            </a:r>
          </a:p>
          <a:p>
            <a:pPr marL="0" indent="0">
              <a:buNone/>
            </a:pPr>
            <a:r>
              <a:rPr lang="en-PH" dirty="0"/>
              <a:t>	3876 is the greatest.</a:t>
            </a:r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93515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7717</TotalTime>
  <Words>196</Words>
  <Application>Microsoft Macintosh PowerPoint</Application>
  <PresentationFormat>Widescreen</PresentationFormat>
  <Paragraphs>214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704</cp:revision>
  <cp:lastPrinted>2023-03-16T06:30:06Z</cp:lastPrinted>
  <dcterms:created xsi:type="dcterms:W3CDTF">2019-04-16T02:10:14Z</dcterms:created>
  <dcterms:modified xsi:type="dcterms:W3CDTF">2023-08-04T03:41:59Z</dcterms:modified>
</cp:coreProperties>
</file>