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9"/>
    <p:restoredTop sz="96405"/>
  </p:normalViewPr>
  <p:slideViewPr>
    <p:cSldViewPr snapToGrid="0" snapToObjects="1">
      <p:cViewPr varScale="1">
        <p:scale>
          <a:sx n="81" d="100"/>
          <a:sy n="81" d="100"/>
        </p:scale>
        <p:origin x="216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9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48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4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76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89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0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5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10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27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93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29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7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6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94707" y="3027456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Rounding Numbers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C3684-9F48-4B4F-BEBB-73100E2C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311"/>
            <a:ext cx="10515600" cy="5896303"/>
          </a:xfrm>
        </p:spPr>
        <p:txBody>
          <a:bodyPr/>
          <a:lstStyle/>
          <a:p>
            <a:pPr marL="0" indent="0">
              <a:buNone/>
            </a:pPr>
            <a:r>
              <a:rPr lang="en-PH" b="1" dirty="0"/>
              <a:t>Rounding to the nearest hundred</a:t>
            </a:r>
          </a:p>
          <a:p>
            <a:pPr marL="0" indent="0">
              <a:buNone/>
            </a:pPr>
            <a:endParaRPr lang="en-PH" b="1" dirty="0"/>
          </a:p>
          <a:p>
            <a:pPr marL="514350" indent="-514350">
              <a:buFont typeface="+mj-lt"/>
              <a:buAutoNum type="arabicPeriod"/>
            </a:pPr>
            <a:r>
              <a:rPr lang="en-PH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/>
              <a:t>236 is closer to 200 than to 300.</a:t>
            </a:r>
          </a:p>
          <a:p>
            <a:pPr marL="0" indent="0">
              <a:buNone/>
            </a:pPr>
            <a:r>
              <a:rPr lang="en-PH" dirty="0"/>
              <a:t>236 is 200 when rounded to the </a:t>
            </a:r>
            <a:r>
              <a:rPr lang="en-PH" b="1" dirty="0"/>
              <a:t>nearest hundred</a:t>
            </a:r>
            <a:r>
              <a:rPr lang="en-PH" dirty="0"/>
              <a:t>.</a:t>
            </a:r>
          </a:p>
          <a:p>
            <a:endParaRPr lang="en-PH" dirty="0"/>
          </a:p>
          <a:p>
            <a:pPr marL="0" indent="0">
              <a:buNone/>
            </a:pPr>
            <a:r>
              <a:rPr lang="en-PH" dirty="0"/>
              <a:t>2</a:t>
            </a:r>
            <a:r>
              <a:rPr lang="en-PH" b="1" dirty="0"/>
              <a:t>3</a:t>
            </a:r>
            <a:r>
              <a:rPr lang="en-PH" dirty="0"/>
              <a:t>6 ≈ 200 			</a:t>
            </a:r>
            <a:r>
              <a:rPr lang="en-PH" b="1" dirty="0"/>
              <a:t>Check: </a:t>
            </a:r>
            <a:r>
              <a:rPr lang="en-PH" dirty="0"/>
              <a:t>The tens digit is less than 5.</a:t>
            </a:r>
          </a:p>
          <a:p>
            <a:pPr marL="0" indent="0">
              <a:buNone/>
            </a:pPr>
            <a:r>
              <a:rPr lang="en-PH" dirty="0"/>
              <a:t>Angelo has run about 200 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93484B-FA3A-1C4F-875B-759610BA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71" y="1737886"/>
            <a:ext cx="10513600" cy="7845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8E0C1B-05F8-2843-9629-AB5B0341DCF3}"/>
              </a:ext>
            </a:extLst>
          </p:cNvPr>
          <p:cNvSpPr txBox="1"/>
          <p:nvPr/>
        </p:nvSpPr>
        <p:spPr>
          <a:xfrm>
            <a:off x="1416708" y="2494850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200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7CFBC-8C15-5E4D-8832-83D1018F5096}"/>
              </a:ext>
            </a:extLst>
          </p:cNvPr>
          <p:cNvSpPr txBox="1"/>
          <p:nvPr/>
        </p:nvSpPr>
        <p:spPr>
          <a:xfrm>
            <a:off x="4644393" y="1339850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236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2F5B6-A2E8-4B49-B670-7B119D6FD01A}"/>
              </a:ext>
            </a:extLst>
          </p:cNvPr>
          <p:cNvSpPr txBox="1"/>
          <p:nvPr/>
        </p:nvSpPr>
        <p:spPr>
          <a:xfrm>
            <a:off x="10540996" y="2522483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300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3EF2E-1CEB-C740-A6B2-7082421D15DD}"/>
              </a:ext>
            </a:extLst>
          </p:cNvPr>
          <p:cNvSpPr txBox="1"/>
          <p:nvPr/>
        </p:nvSpPr>
        <p:spPr>
          <a:xfrm>
            <a:off x="5978852" y="2482983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250</a:t>
            </a:r>
          </a:p>
        </p:txBody>
      </p:sp>
    </p:spTree>
    <p:extLst>
      <p:ext uri="{BB962C8B-B14F-4D97-AF65-F5344CB8AC3E}">
        <p14:creationId xmlns:p14="http://schemas.microsoft.com/office/powerpoint/2010/main" val="268251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C3684-9F48-4B4F-BEBB-73100E2C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311"/>
            <a:ext cx="10515600" cy="5896303"/>
          </a:xfrm>
        </p:spPr>
        <p:txBody>
          <a:bodyPr/>
          <a:lstStyle/>
          <a:p>
            <a:pPr marL="0" indent="0">
              <a:buNone/>
            </a:pPr>
            <a:endParaRPr lang="en-PH" b="1" dirty="0"/>
          </a:p>
          <a:p>
            <a:pPr marL="514350" indent="-514350">
              <a:buFont typeface="+mj-lt"/>
              <a:buAutoNum type="arabicPeriod" startAt="2"/>
            </a:pPr>
            <a:r>
              <a:rPr lang="en-PH" dirty="0"/>
              <a:t> </a:t>
            </a:r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0" indent="0">
              <a:buNone/>
            </a:pPr>
            <a:r>
              <a:rPr lang="en-PH" dirty="0"/>
              <a:t>478 is closer to 500 than to 400.</a:t>
            </a:r>
          </a:p>
          <a:p>
            <a:pPr marL="0" indent="0">
              <a:buNone/>
            </a:pPr>
            <a:r>
              <a:rPr lang="en-PH" dirty="0"/>
              <a:t>478 is 500 when rounded to the nearest hundred.</a:t>
            </a:r>
          </a:p>
          <a:p>
            <a:pPr marL="0" indent="0">
              <a:buNone/>
            </a:pPr>
            <a:r>
              <a:rPr lang="en-PH" dirty="0"/>
              <a:t>4</a:t>
            </a:r>
            <a:r>
              <a:rPr lang="en-PH" b="1" dirty="0"/>
              <a:t>7</a:t>
            </a:r>
            <a:r>
              <a:rPr lang="en-PH" dirty="0"/>
              <a:t>8 ≈ 500 				</a:t>
            </a:r>
            <a:r>
              <a:rPr lang="en-PH" b="1" dirty="0"/>
              <a:t>Check</a:t>
            </a:r>
            <a:r>
              <a:rPr lang="en-PH" dirty="0"/>
              <a:t>: The tens digit is more than 5.</a:t>
            </a:r>
          </a:p>
          <a:p>
            <a:pPr marL="0" indent="0">
              <a:buNone/>
            </a:pPr>
            <a:r>
              <a:rPr lang="en-PH" dirty="0"/>
              <a:t>Eric has run about 500 m.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E0C1B-05F8-2843-9629-AB5B0341DCF3}"/>
              </a:ext>
            </a:extLst>
          </p:cNvPr>
          <p:cNvSpPr txBox="1"/>
          <p:nvPr/>
        </p:nvSpPr>
        <p:spPr>
          <a:xfrm>
            <a:off x="1400942" y="2135689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400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7CFBC-8C15-5E4D-8832-83D1018F5096}"/>
              </a:ext>
            </a:extLst>
          </p:cNvPr>
          <p:cNvSpPr txBox="1"/>
          <p:nvPr/>
        </p:nvSpPr>
        <p:spPr>
          <a:xfrm>
            <a:off x="8542951" y="942316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478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2F5B6-A2E8-4B49-B670-7B119D6FD01A}"/>
              </a:ext>
            </a:extLst>
          </p:cNvPr>
          <p:cNvSpPr txBox="1"/>
          <p:nvPr/>
        </p:nvSpPr>
        <p:spPr>
          <a:xfrm>
            <a:off x="10386139" y="2135689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3EF2E-1CEB-C740-A6B2-7082421D15DD}"/>
              </a:ext>
            </a:extLst>
          </p:cNvPr>
          <p:cNvSpPr txBox="1"/>
          <p:nvPr/>
        </p:nvSpPr>
        <p:spPr>
          <a:xfrm>
            <a:off x="5972452" y="2135689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450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890EA4-8817-0E4B-8252-AAC606BEF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71" y="1340135"/>
            <a:ext cx="10515600" cy="78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0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C3684-9F48-4B4F-BEBB-73100E2C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311"/>
            <a:ext cx="10515600" cy="5896303"/>
          </a:xfrm>
        </p:spPr>
        <p:txBody>
          <a:bodyPr/>
          <a:lstStyle/>
          <a:p>
            <a:pPr marL="0" indent="0">
              <a:buNone/>
            </a:pPr>
            <a:endParaRPr lang="en-PH" b="1" dirty="0"/>
          </a:p>
          <a:p>
            <a:pPr marL="514350" indent="-514350">
              <a:buFont typeface="+mj-lt"/>
              <a:buAutoNum type="arabicPeriod" startAt="3"/>
            </a:pPr>
            <a:r>
              <a:rPr lang="en-PH" dirty="0"/>
              <a:t> </a:t>
            </a:r>
          </a:p>
          <a:p>
            <a:pPr marL="514350" indent="-514350">
              <a:buFont typeface="+mj-lt"/>
              <a:buAutoNum type="arabicPeriod" startAt="3"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750 is halfway between 700 and 800.</a:t>
            </a:r>
          </a:p>
          <a:p>
            <a:pPr marL="0" indent="0">
              <a:buNone/>
            </a:pPr>
            <a:r>
              <a:rPr lang="en-PH" dirty="0"/>
              <a:t>We round 750 up to 800 when rounding to the nearest hundred.</a:t>
            </a:r>
          </a:p>
          <a:p>
            <a:pPr marL="0" indent="0">
              <a:buNone/>
            </a:pPr>
            <a:r>
              <a:rPr lang="en-PH" dirty="0"/>
              <a:t>7</a:t>
            </a:r>
            <a:r>
              <a:rPr lang="en-PH" b="1" dirty="0"/>
              <a:t>5</a:t>
            </a:r>
            <a:r>
              <a:rPr lang="en-PH" dirty="0"/>
              <a:t>0 ≈ 800 				</a:t>
            </a:r>
            <a:r>
              <a:rPr lang="en-PH" b="1" dirty="0"/>
              <a:t>Check: </a:t>
            </a:r>
            <a:r>
              <a:rPr lang="en-PH" dirty="0"/>
              <a:t>The tens digit is 5.</a:t>
            </a:r>
          </a:p>
          <a:p>
            <a:pPr marL="0" indent="0">
              <a:buNone/>
            </a:pPr>
            <a:r>
              <a:rPr lang="en-PH" dirty="0"/>
              <a:t>Gemma has run about 800 m.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E0C1B-05F8-2843-9629-AB5B0341DCF3}"/>
              </a:ext>
            </a:extLst>
          </p:cNvPr>
          <p:cNvSpPr txBox="1"/>
          <p:nvPr/>
        </p:nvSpPr>
        <p:spPr>
          <a:xfrm>
            <a:off x="1716253" y="1590521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700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7CFBC-8C15-5E4D-8832-83D1018F5096}"/>
              </a:ext>
            </a:extLst>
          </p:cNvPr>
          <p:cNvSpPr txBox="1"/>
          <p:nvPr/>
        </p:nvSpPr>
        <p:spPr>
          <a:xfrm>
            <a:off x="5691080" y="315311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750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2F5B6-A2E8-4B49-B670-7B119D6FD01A}"/>
              </a:ext>
            </a:extLst>
          </p:cNvPr>
          <p:cNvSpPr txBox="1"/>
          <p:nvPr/>
        </p:nvSpPr>
        <p:spPr>
          <a:xfrm>
            <a:off x="9665910" y="1591683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800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68707-CA28-A642-AFFF-0A768BF07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553" y="911499"/>
            <a:ext cx="9098893" cy="679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E23B21-8BAB-3C40-A320-A6674249B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910" y="3908360"/>
            <a:ext cx="1451626" cy="2068567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9E580F3-07D9-494E-83B0-779664B2D110}"/>
              </a:ext>
            </a:extLst>
          </p:cNvPr>
          <p:cNvSpPr/>
          <p:nvPr/>
        </p:nvSpPr>
        <p:spPr>
          <a:xfrm>
            <a:off x="2333298" y="4635062"/>
            <a:ext cx="6463862" cy="1063303"/>
          </a:xfrm>
          <a:prstGeom prst="wedgeRoundRectCallout">
            <a:avLst>
              <a:gd name="adj1" fmla="val 65137"/>
              <a:gd name="adj2" fmla="val -44152"/>
              <a:gd name="adj3" fmla="val 1666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When rounding to the nearest hundred, we check the digit in the </a:t>
            </a:r>
            <a:r>
              <a:rPr lang="en-PH" sz="2000" b="1" dirty="0">
                <a:solidFill>
                  <a:schemeClr val="tx1"/>
                </a:solidFill>
                <a:latin typeface="Lato" panose="020F0502020204030203" pitchFamily="34" charset="77"/>
              </a:rPr>
              <a:t>tens</a:t>
            </a:r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 place. Is it 5 or more?</a:t>
            </a:r>
          </a:p>
        </p:txBody>
      </p:sp>
    </p:spTree>
    <p:extLst>
      <p:ext uri="{BB962C8B-B14F-4D97-AF65-F5344CB8AC3E}">
        <p14:creationId xmlns:p14="http://schemas.microsoft.com/office/powerpoint/2010/main" val="147588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C3684-9F48-4B4F-BEBB-73100E2C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311"/>
            <a:ext cx="10515600" cy="5896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b="1" dirty="0"/>
              <a:t>Rounding to the nearest thousand</a:t>
            </a:r>
          </a:p>
          <a:p>
            <a:pPr marL="0" indent="0">
              <a:buNone/>
            </a:pPr>
            <a:endParaRPr lang="en-PH" b="1" dirty="0"/>
          </a:p>
          <a:p>
            <a:pPr marL="514350" indent="-514350">
              <a:buFont typeface="+mj-lt"/>
              <a:buAutoNum type="arabicPeriod"/>
            </a:pPr>
            <a:r>
              <a:rPr lang="en-PH" dirty="0"/>
              <a:t> What is 1123 rounded to the nearest thousand?</a:t>
            </a:r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0" indent="0">
              <a:buNone/>
            </a:pPr>
            <a:r>
              <a:rPr lang="en-PH" dirty="0"/>
              <a:t>1123 is closer to 1000 than to 2000.</a:t>
            </a:r>
          </a:p>
          <a:p>
            <a:pPr marL="0" indent="0">
              <a:buNone/>
            </a:pPr>
            <a:r>
              <a:rPr lang="en-PH" dirty="0"/>
              <a:t>1123 is 1000 when rounded to the nearest thousand.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E0C1B-05F8-2843-9629-AB5B0341DCF3}"/>
              </a:ext>
            </a:extLst>
          </p:cNvPr>
          <p:cNvSpPr txBox="1"/>
          <p:nvPr/>
        </p:nvSpPr>
        <p:spPr>
          <a:xfrm>
            <a:off x="1000724" y="3001852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1000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2F5B6-A2E8-4B49-B670-7B119D6FD01A}"/>
              </a:ext>
            </a:extLst>
          </p:cNvPr>
          <p:cNvSpPr txBox="1"/>
          <p:nvPr/>
        </p:nvSpPr>
        <p:spPr>
          <a:xfrm>
            <a:off x="10047080" y="2905780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2000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3FE78E-492B-CA4D-8ED4-E0987C79F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47" y="2230054"/>
            <a:ext cx="10315903" cy="701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D3EF2E-1CEB-C740-A6B2-7082421D15DD}"/>
              </a:ext>
            </a:extLst>
          </p:cNvPr>
          <p:cNvSpPr txBox="1"/>
          <p:nvPr/>
        </p:nvSpPr>
        <p:spPr>
          <a:xfrm>
            <a:off x="2129309" y="1851110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1123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230D4-9DF3-214F-9B30-8C08A2D8E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056" y="3585176"/>
            <a:ext cx="1797860" cy="2468445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2BB2FB2C-E809-ED41-B01D-24D8C98C99C7}"/>
              </a:ext>
            </a:extLst>
          </p:cNvPr>
          <p:cNvSpPr/>
          <p:nvPr/>
        </p:nvSpPr>
        <p:spPr>
          <a:xfrm>
            <a:off x="3147535" y="4943340"/>
            <a:ext cx="5759983" cy="1063303"/>
          </a:xfrm>
          <a:prstGeom prst="wedgeRoundRectCallout">
            <a:avLst>
              <a:gd name="adj1" fmla="val 65137"/>
              <a:gd name="adj2" fmla="val -44152"/>
              <a:gd name="adj3" fmla="val 1666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dirty="0">
                <a:solidFill>
                  <a:schemeClr val="tx1"/>
                </a:solidFill>
                <a:latin typeface="Lato" panose="020F0502020204030203" pitchFamily="34" charset="77"/>
              </a:rPr>
              <a:t>The hundreds digit is less than 5. 1</a:t>
            </a:r>
            <a:r>
              <a:rPr lang="en-PH" sz="2800" b="1" dirty="0">
                <a:solidFill>
                  <a:schemeClr val="tx1"/>
                </a:solidFill>
                <a:latin typeface="Lato" panose="020F0502020204030203" pitchFamily="34" charset="77"/>
              </a:rPr>
              <a:t>1</a:t>
            </a:r>
            <a:r>
              <a:rPr lang="en-PH" sz="2800" dirty="0">
                <a:solidFill>
                  <a:schemeClr val="tx1"/>
                </a:solidFill>
                <a:latin typeface="Lato" panose="020F0502020204030203" pitchFamily="34" charset="77"/>
              </a:rPr>
              <a:t>23 ≈ 1000</a:t>
            </a:r>
          </a:p>
        </p:txBody>
      </p:sp>
    </p:spTree>
    <p:extLst>
      <p:ext uri="{BB962C8B-B14F-4D97-AF65-F5344CB8AC3E}">
        <p14:creationId xmlns:p14="http://schemas.microsoft.com/office/powerpoint/2010/main" val="267200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C3684-9F48-4B4F-BEBB-73100E2C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311"/>
            <a:ext cx="10515600" cy="5896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b="1" dirty="0"/>
              <a:t>Rounding to the nearest thousand</a:t>
            </a:r>
          </a:p>
          <a:p>
            <a:pPr marL="0" indent="0">
              <a:buNone/>
            </a:pPr>
            <a:endParaRPr lang="en-PH" b="1" dirty="0"/>
          </a:p>
          <a:p>
            <a:pPr marL="514350" indent="-514350">
              <a:buFont typeface="+mj-lt"/>
              <a:buAutoNum type="arabicPeriod" startAt="2"/>
            </a:pPr>
            <a:r>
              <a:rPr lang="en-PH" dirty="0"/>
              <a:t>What is 5705 rounded to the nearest thousand?</a:t>
            </a:r>
          </a:p>
          <a:p>
            <a:pPr marL="0" indent="0">
              <a:buNone/>
            </a:pPr>
            <a:endParaRPr lang="en-PH" dirty="0"/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0" indent="0">
              <a:buNone/>
            </a:pPr>
            <a:r>
              <a:rPr lang="en-PH" dirty="0"/>
              <a:t>5705 is closer to 6000 than to 5000.</a:t>
            </a:r>
          </a:p>
          <a:p>
            <a:pPr marL="0" indent="0">
              <a:buNone/>
            </a:pPr>
            <a:r>
              <a:rPr lang="en-PH" dirty="0"/>
              <a:t>5705 is 6000 when rounded to the nearest thousand.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E0C1B-05F8-2843-9629-AB5B0341DCF3}"/>
              </a:ext>
            </a:extLst>
          </p:cNvPr>
          <p:cNvSpPr txBox="1"/>
          <p:nvPr/>
        </p:nvSpPr>
        <p:spPr>
          <a:xfrm>
            <a:off x="1264607" y="3001852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5000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2F5B6-A2E8-4B49-B670-7B119D6FD01A}"/>
              </a:ext>
            </a:extLst>
          </p:cNvPr>
          <p:cNvSpPr txBox="1"/>
          <p:nvPr/>
        </p:nvSpPr>
        <p:spPr>
          <a:xfrm>
            <a:off x="9718063" y="2941560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6000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3EF2E-1CEB-C740-A6B2-7082421D15DD}"/>
              </a:ext>
            </a:extLst>
          </p:cNvPr>
          <p:cNvSpPr txBox="1"/>
          <p:nvPr/>
        </p:nvSpPr>
        <p:spPr>
          <a:xfrm>
            <a:off x="7221571" y="1917371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5705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230D4-9DF3-214F-9B30-8C08A2D8E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056" y="3585176"/>
            <a:ext cx="1797860" cy="2468445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2BB2FB2C-E809-ED41-B01D-24D8C98C99C7}"/>
              </a:ext>
            </a:extLst>
          </p:cNvPr>
          <p:cNvSpPr/>
          <p:nvPr/>
        </p:nvSpPr>
        <p:spPr>
          <a:xfrm>
            <a:off x="3147535" y="4943340"/>
            <a:ext cx="5759983" cy="1063303"/>
          </a:xfrm>
          <a:prstGeom prst="wedgeRoundRectCallout">
            <a:avLst>
              <a:gd name="adj1" fmla="val 65137"/>
              <a:gd name="adj2" fmla="val -44152"/>
              <a:gd name="adj3" fmla="val 1666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dirty="0">
                <a:solidFill>
                  <a:schemeClr val="tx1"/>
                </a:solidFill>
                <a:latin typeface="Lato" panose="020F0502020204030203" pitchFamily="34" charset="77"/>
              </a:rPr>
              <a:t>The hundreds digit is more than 5.  5</a:t>
            </a:r>
            <a:r>
              <a:rPr lang="en-PH" sz="2800" b="1" dirty="0">
                <a:solidFill>
                  <a:schemeClr val="tx1"/>
                </a:solidFill>
                <a:latin typeface="Lato" panose="020F0502020204030203" pitchFamily="34" charset="77"/>
              </a:rPr>
              <a:t>7</a:t>
            </a:r>
            <a:r>
              <a:rPr lang="en-PH" sz="2800" dirty="0">
                <a:solidFill>
                  <a:schemeClr val="tx1"/>
                </a:solidFill>
                <a:latin typeface="Lato" panose="020F0502020204030203" pitchFamily="34" charset="77"/>
              </a:rPr>
              <a:t>05 ≈ 6000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E2437-5CC5-9D4A-AD44-87662BAC8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607" y="2344519"/>
            <a:ext cx="9662786" cy="6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1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C3684-9F48-4B4F-BEBB-73100E2C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311"/>
            <a:ext cx="10515600" cy="5896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PH" b="1" dirty="0"/>
          </a:p>
          <a:p>
            <a:pPr marL="514350" indent="-514350">
              <a:buFont typeface="+mj-lt"/>
              <a:buAutoNum type="arabicPeriod" startAt="3"/>
            </a:pPr>
            <a:r>
              <a:rPr lang="en-PH" dirty="0"/>
              <a:t>What is 8499 rounded to the nearest thousand?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8499 is 8000 when rounded to the nearest thousand.</a:t>
            </a:r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2BB2FB2C-E809-ED41-B01D-24D8C98C99C7}"/>
              </a:ext>
            </a:extLst>
          </p:cNvPr>
          <p:cNvSpPr/>
          <p:nvPr/>
        </p:nvSpPr>
        <p:spPr>
          <a:xfrm>
            <a:off x="2606915" y="3625594"/>
            <a:ext cx="5759983" cy="1063303"/>
          </a:xfrm>
          <a:prstGeom prst="wedgeRoundRectCallout">
            <a:avLst>
              <a:gd name="adj1" fmla="val 65137"/>
              <a:gd name="adj2" fmla="val -44152"/>
              <a:gd name="adj3" fmla="val 1666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dirty="0">
                <a:solidFill>
                  <a:schemeClr val="tx1"/>
                </a:solidFill>
                <a:latin typeface="Lato" panose="020F0502020204030203" pitchFamily="34" charset="77"/>
              </a:rPr>
              <a:t>Check the digit in the hundreds place. Is it 5 or more?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3D1293-BA5D-C943-97DD-C2DC85E55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915" y="2748780"/>
            <a:ext cx="1669064" cy="307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3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6DC20-191A-2C44-BA26-D1CC4B592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8731"/>
            <a:ext cx="10515600" cy="568823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Rounding to the nearest ten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B68D7-16C5-E74D-87DF-394C1CF05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9034"/>
            <a:ext cx="11119945" cy="2639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385F17-2A65-BF45-8E2B-FC4FC2E8E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824" y="4819616"/>
            <a:ext cx="8966200" cy="698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580010-FAA7-9E47-AE38-06545FFEC02C}"/>
              </a:ext>
            </a:extLst>
          </p:cNvPr>
          <p:cNvSpPr txBox="1"/>
          <p:nvPr/>
        </p:nvSpPr>
        <p:spPr>
          <a:xfrm>
            <a:off x="1588337" y="5534066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8E090E-D2E9-404B-90FA-A4788AC70C61}"/>
              </a:ext>
            </a:extLst>
          </p:cNvPr>
          <p:cNvSpPr txBox="1"/>
          <p:nvPr/>
        </p:nvSpPr>
        <p:spPr>
          <a:xfrm>
            <a:off x="3900613" y="4400720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7AFDAA-9EE3-E847-AEFB-3FF36C2D4ED7}"/>
              </a:ext>
            </a:extLst>
          </p:cNvPr>
          <p:cNvSpPr txBox="1"/>
          <p:nvPr/>
        </p:nvSpPr>
        <p:spPr>
          <a:xfrm>
            <a:off x="9318696" y="5476712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0398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17F729-2D88-3E42-BC45-F71FBAA50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883" y="1352659"/>
            <a:ext cx="10515600" cy="3440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dirty="0"/>
              <a:t>13 is closer to 10 than to 20.						             13 is 10 when rounded to the </a:t>
            </a:r>
            <a:r>
              <a:rPr lang="en-PH" b="1" dirty="0"/>
              <a:t>nearest ten</a:t>
            </a:r>
            <a:r>
              <a:rPr lang="en-PH" dirty="0"/>
              <a:t>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We write 13 ≈ 10.							              ‘≈’ means ‘is about’.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We say the chocolate bar is about 10 cm long.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6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814B5F-E665-AC4B-8C60-0583AB0A2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61" y="1222495"/>
            <a:ext cx="11399877" cy="2665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A2EA1F-F7BB-C54D-A21B-2130EFB8B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51" y="4551602"/>
            <a:ext cx="8966200" cy="698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B6FA20-9972-F84F-82BD-FF57D2A08B51}"/>
              </a:ext>
            </a:extLst>
          </p:cNvPr>
          <p:cNvSpPr txBox="1"/>
          <p:nvPr/>
        </p:nvSpPr>
        <p:spPr>
          <a:xfrm>
            <a:off x="1209964" y="5266052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1D4CB9-943E-6841-921B-44512ADDD95F}"/>
              </a:ext>
            </a:extLst>
          </p:cNvPr>
          <p:cNvSpPr txBox="1"/>
          <p:nvPr/>
        </p:nvSpPr>
        <p:spPr>
          <a:xfrm>
            <a:off x="7400558" y="4101318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8F4E0-E8F8-DB4C-9E52-A2BA74529850}"/>
              </a:ext>
            </a:extLst>
          </p:cNvPr>
          <p:cNvSpPr txBox="1"/>
          <p:nvPr/>
        </p:nvSpPr>
        <p:spPr>
          <a:xfrm>
            <a:off x="8940323" y="5208698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20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C7B035-2059-A34E-BD26-5E1A8B0EA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13" y="388707"/>
            <a:ext cx="10515600" cy="568823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10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38CF8F-E7AE-4646-BE6C-0681A4240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985" y="1608084"/>
            <a:ext cx="1808802" cy="30112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F22F4-2C03-294F-8E51-79CAF1EF1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18 is closer to 20 than to 10.						            18 is 20 when rounded to the nearest ten.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We write 18 ≈ 20.</a:t>
            </a:r>
          </a:p>
          <a:p>
            <a:endParaRPr lang="en-US" dirty="0"/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983BA0F7-866F-2F43-A61C-1EF005EEB85A}"/>
              </a:ext>
            </a:extLst>
          </p:cNvPr>
          <p:cNvSpPr/>
          <p:nvPr/>
        </p:nvSpPr>
        <p:spPr>
          <a:xfrm>
            <a:off x="5675585" y="457200"/>
            <a:ext cx="3121575" cy="1418897"/>
          </a:xfrm>
          <a:prstGeom prst="wedgeEllipseCallout">
            <a:avLst>
              <a:gd name="adj1" fmla="val 60180"/>
              <a:gd name="adj2" fmla="val 4124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The paintbrush is about 20 cm long.</a:t>
            </a:r>
          </a:p>
        </p:txBody>
      </p:sp>
    </p:spTree>
    <p:extLst>
      <p:ext uri="{BB962C8B-B14F-4D97-AF65-F5344CB8AC3E}">
        <p14:creationId xmlns:p14="http://schemas.microsoft.com/office/powerpoint/2010/main" val="117104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A2EA1F-F7BB-C54D-A21B-2130EFB8B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51" y="4551602"/>
            <a:ext cx="8966200" cy="698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B6FA20-9972-F84F-82BD-FF57D2A08B51}"/>
              </a:ext>
            </a:extLst>
          </p:cNvPr>
          <p:cNvSpPr txBox="1"/>
          <p:nvPr/>
        </p:nvSpPr>
        <p:spPr>
          <a:xfrm>
            <a:off x="1209964" y="5266052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1D4CB9-943E-6841-921B-44512ADDD95F}"/>
              </a:ext>
            </a:extLst>
          </p:cNvPr>
          <p:cNvSpPr txBox="1"/>
          <p:nvPr/>
        </p:nvSpPr>
        <p:spPr>
          <a:xfrm>
            <a:off x="5085827" y="4069786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8F4E0-E8F8-DB4C-9E52-A2BA74529850}"/>
              </a:ext>
            </a:extLst>
          </p:cNvPr>
          <p:cNvSpPr txBox="1"/>
          <p:nvPr/>
        </p:nvSpPr>
        <p:spPr>
          <a:xfrm>
            <a:off x="8940323" y="5208698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20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C7B035-2059-A34E-BD26-5E1A8B0EA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13" y="388707"/>
            <a:ext cx="10515600" cy="5688232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E01B6-43E6-C540-BCE9-F9822FFC5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" y="1443165"/>
            <a:ext cx="11049002" cy="25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C7B035-2059-A34E-BD26-5E1A8B0EA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6910"/>
            <a:ext cx="10515600" cy="3484179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15 is halfway between 10 and 20.					           We round 15 up to 20 when rounding off to the nearest ten.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We write 15 ≈ 20.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We say the pencil is about 20 cm long.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769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C7B035-2059-A34E-BD26-5E1A8B0EA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37" y="420238"/>
            <a:ext cx="11489121" cy="568823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 </a:t>
            </a:r>
            <a:r>
              <a:rPr lang="en-PH" dirty="0"/>
              <a:t>Round 476, 5123 and 9995 to the nearest ten.</a:t>
            </a:r>
          </a:p>
          <a:p>
            <a:pPr marL="514350" indent="-514350">
              <a:buFont typeface="+mj-lt"/>
              <a:buAutoNum type="arabicPeriod" startAt="4"/>
            </a:pPr>
            <a:endParaRPr lang="en-PH" dirty="0"/>
          </a:p>
          <a:p>
            <a:pPr marL="514350" indent="-514350">
              <a:buFont typeface="+mj-lt"/>
              <a:buAutoNum type="arabicPeriod" startAt="4"/>
            </a:pPr>
            <a:endParaRPr lang="en-PH" dirty="0"/>
          </a:p>
          <a:p>
            <a:pPr marL="514350" indent="-514350">
              <a:buFont typeface="+mj-lt"/>
              <a:buAutoNum type="arabicPeriod" startAt="4"/>
            </a:pPr>
            <a:endParaRPr lang="en-PH" dirty="0"/>
          </a:p>
          <a:p>
            <a:pPr marL="514350" indent="-514350">
              <a:buFont typeface="+mj-lt"/>
              <a:buAutoNum type="arabicPeriod" startAt="4"/>
            </a:pPr>
            <a:endParaRPr lang="en-PH" dirty="0"/>
          </a:p>
          <a:p>
            <a:pPr marL="514350" indent="-514350">
              <a:buFont typeface="+mj-lt"/>
              <a:buAutoNum type="arabicPeriod" startAt="4"/>
            </a:pPr>
            <a:endParaRPr lang="en-PH" dirty="0"/>
          </a:p>
          <a:p>
            <a:pPr marL="514350" indent="-514350">
              <a:buFont typeface="+mj-lt"/>
              <a:buAutoNum type="alphaLcPeriod"/>
            </a:pPr>
            <a:r>
              <a:rPr lang="en-PH" dirty="0"/>
              <a:t>The ones digit in 476 is more than 5, so we round 476 up to 480.	476 ≈ 480</a:t>
            </a:r>
          </a:p>
          <a:p>
            <a:pPr marL="514350" indent="-514350">
              <a:buFont typeface="+mj-lt"/>
              <a:buAutoNum type="alphaLcPeriod"/>
            </a:pPr>
            <a:r>
              <a:rPr lang="en-PH" dirty="0"/>
              <a:t>The ones digit in 5123 is less than 5, so we round 5123 down to 5120.	5123 ≈ 5120</a:t>
            </a:r>
          </a:p>
          <a:p>
            <a:pPr marL="514350" indent="-514350">
              <a:buFont typeface="+mj-lt"/>
              <a:buAutoNum type="alphaLcPeriod"/>
            </a:pPr>
            <a:r>
              <a:rPr lang="en-PH" dirty="0"/>
              <a:t>The ones digit in 9995 is 5, so we round 9995 up to 10 000.</a:t>
            </a:r>
          </a:p>
          <a:p>
            <a:pPr marL="0" indent="0">
              <a:buNone/>
            </a:pPr>
            <a:r>
              <a:rPr lang="en-PH" dirty="0"/>
              <a:t>	9995 ≈ 10 000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6BCB8D-0169-614F-A118-2FB6C2D82EFA}"/>
              </a:ext>
            </a:extLst>
          </p:cNvPr>
          <p:cNvSpPr/>
          <p:nvPr/>
        </p:nvSpPr>
        <p:spPr>
          <a:xfrm>
            <a:off x="1435975" y="930165"/>
            <a:ext cx="9364717" cy="19391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PH" sz="2800" dirty="0">
                <a:solidFill>
                  <a:schemeClr val="tx1"/>
                </a:solidFill>
                <a:latin typeface="Lato" panose="020F0502020204030203" pitchFamily="34" charset="77"/>
              </a:rPr>
              <a:t>We check the digit in the </a:t>
            </a:r>
            <a:r>
              <a:rPr lang="en-PH" sz="2800" b="1" dirty="0">
                <a:solidFill>
                  <a:schemeClr val="tx1"/>
                </a:solidFill>
                <a:latin typeface="Lato" panose="020F0502020204030203" pitchFamily="34" charset="77"/>
              </a:rPr>
              <a:t>ones</a:t>
            </a:r>
            <a:r>
              <a:rPr lang="en-PH" sz="2800" dirty="0">
                <a:solidFill>
                  <a:schemeClr val="tx1"/>
                </a:solidFill>
                <a:latin typeface="Lato" panose="020F0502020204030203" pitchFamily="34" charset="77"/>
              </a:rPr>
              <a:t> place. Is the digit 5 or more? If the ones digit is 5 or more, we round up to the greater ten. If the ones digit is less than 5, we round down to the lesser ten.</a:t>
            </a:r>
          </a:p>
        </p:txBody>
      </p:sp>
    </p:spTree>
    <p:extLst>
      <p:ext uri="{BB962C8B-B14F-4D97-AF65-F5344CB8AC3E}">
        <p14:creationId xmlns:p14="http://schemas.microsoft.com/office/powerpoint/2010/main" val="235754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C3684-9F48-4B4F-BEBB-73100E2C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311"/>
            <a:ext cx="10515600" cy="5703997"/>
          </a:xfrm>
        </p:spPr>
        <p:txBody>
          <a:bodyPr/>
          <a:lstStyle/>
          <a:p>
            <a:pPr marL="0" indent="0">
              <a:buNone/>
            </a:pPr>
            <a:r>
              <a:rPr lang="en-PH" b="1" dirty="0"/>
              <a:t>Rounding to the nearest hundred</a:t>
            </a:r>
          </a:p>
          <a:p>
            <a:pPr marL="0" indent="0">
              <a:buNone/>
            </a:pPr>
            <a:endParaRPr lang="en-PH" b="1" dirty="0"/>
          </a:p>
          <a:p>
            <a:pPr marL="0" indent="0">
              <a:buNone/>
            </a:pPr>
            <a:endParaRPr lang="en-PH" b="1" dirty="0"/>
          </a:p>
          <a:p>
            <a:pPr marL="0" indent="0">
              <a:buNone/>
            </a:pPr>
            <a:endParaRPr lang="en-PH" b="1" dirty="0"/>
          </a:p>
          <a:p>
            <a:pPr marL="0" indent="0">
              <a:buNone/>
            </a:pPr>
            <a:endParaRPr lang="en-PH" b="1" dirty="0"/>
          </a:p>
          <a:p>
            <a:pPr marL="0" indent="0">
              <a:buNone/>
            </a:pPr>
            <a:endParaRPr lang="en-PH" b="1" dirty="0"/>
          </a:p>
          <a:p>
            <a:pPr marL="0" indent="0">
              <a:buNone/>
            </a:pPr>
            <a:endParaRPr lang="en-PH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C5D48-EB6E-4640-BF1B-6F1E51113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20" y="1808644"/>
            <a:ext cx="11353800" cy="271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01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7823</TotalTime>
  <Words>389</Words>
  <Application>Microsoft Macintosh PowerPoint</Application>
  <PresentationFormat>Widescreen</PresentationFormat>
  <Paragraphs>153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714</cp:revision>
  <cp:lastPrinted>2023-03-16T06:30:06Z</cp:lastPrinted>
  <dcterms:created xsi:type="dcterms:W3CDTF">2019-04-16T02:10:14Z</dcterms:created>
  <dcterms:modified xsi:type="dcterms:W3CDTF">2023-08-04T08:21:14Z</dcterms:modified>
</cp:coreProperties>
</file>