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presProps.xml" ContentType="application/vnd.openxmlformats-officedocument.presentationml.presProps+xml"/>
  <Override PartName="/ppt/slideLayouts/slideLayout1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7.xml" ContentType="application/vnd.openxmlformats-officedocument.presentationml.slide+xml"/>
  <Override PartName="/ppt/slides/slide8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x="12192000" cy="6858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6"/>
          <p:cNvSpPr/>
          <p:nvPr/>
        </p:nvSpPr>
        <p:spPr>
          <a:xfrm>
            <a:off x="0" y="0"/>
            <a:ext cx="12177720" cy="6843600"/>
          </a:xfrm>
          <a:prstGeom prst="rect">
            <a:avLst/>
          </a:prstGeom>
          <a:solidFill>
            <a:srgbClr val="ffffff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" name="Picture 4" descr=""/>
          <p:cNvPicPr/>
          <p:nvPr/>
        </p:nvPicPr>
        <p:blipFill>
          <a:blip r:embed="rId3"/>
          <a:stretch/>
        </p:blipFill>
        <p:spPr>
          <a:xfrm>
            <a:off x="333000" y="1801080"/>
            <a:ext cx="2784600" cy="2784600"/>
          </a:xfrm>
          <a:prstGeom prst="rect">
            <a:avLst/>
          </a:prstGeom>
          <a:ln w="0">
            <a:noFill/>
          </a:ln>
        </p:spPr>
      </p:pic>
      <p:sp>
        <p:nvSpPr>
          <p:cNvPr id="2" name="Rectangle 5"/>
          <p:cNvSpPr/>
          <p:nvPr/>
        </p:nvSpPr>
        <p:spPr>
          <a:xfrm>
            <a:off x="3487320" y="1475280"/>
            <a:ext cx="8690040" cy="3848040"/>
          </a:xfrm>
          <a:prstGeom prst="rect">
            <a:avLst/>
          </a:prstGeom>
          <a:solidFill>
            <a:srgbClr val="9c0000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Rectangle 8"/>
          <p:cNvSpPr/>
          <p:nvPr/>
        </p:nvSpPr>
        <p:spPr>
          <a:xfrm>
            <a:off x="3487320" y="5337720"/>
            <a:ext cx="8690040" cy="369720"/>
          </a:xfrm>
          <a:prstGeom prst="rect">
            <a:avLst/>
          </a:prstGeom>
          <a:gradFill rotWithShape="0">
            <a:gsLst>
              <a:gs pos="0">
                <a:srgbClr val="c00000"/>
              </a:gs>
              <a:gs pos="100000">
                <a:srgbClr val="e9bf0e">
                  <a:alpha val="83137"/>
                </a:srgbClr>
              </a:gs>
            </a:gsLst>
            <a:lin ang="0"/>
          </a:gra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18" descr=""/>
          <p:cNvPicPr/>
          <p:nvPr/>
        </p:nvPicPr>
        <p:blipFill>
          <a:blip r:embed="rId2"/>
          <a:stretch/>
        </p:blipFill>
        <p:spPr>
          <a:xfrm>
            <a:off x="0" y="6242760"/>
            <a:ext cx="12177720" cy="620640"/>
          </a:xfrm>
          <a:prstGeom prst="rect">
            <a:avLst/>
          </a:prstGeom>
          <a:ln w="0">
            <a:noFill/>
          </a:ln>
        </p:spPr>
      </p:pic>
      <p:sp>
        <p:nvSpPr>
          <p:cNvPr id="43" name="Rectangle 7"/>
          <p:cNvSpPr/>
          <p:nvPr/>
        </p:nvSpPr>
        <p:spPr>
          <a:xfrm>
            <a:off x="10868760" y="0"/>
            <a:ext cx="956160" cy="956160"/>
          </a:xfrm>
          <a:prstGeom prst="rect">
            <a:avLst/>
          </a:prstGeom>
          <a:solidFill>
            <a:srgbClr val="9c0000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4" name="Picture 10" descr=""/>
          <p:cNvPicPr/>
          <p:nvPr/>
        </p:nvPicPr>
        <p:blipFill>
          <a:blip r:embed="rId3"/>
          <a:stretch/>
        </p:blipFill>
        <p:spPr>
          <a:xfrm>
            <a:off x="10857240" y="-64440"/>
            <a:ext cx="1020240" cy="1020240"/>
          </a:xfrm>
          <a:prstGeom prst="rect">
            <a:avLst/>
          </a:prstGeom>
          <a:ln w="0">
            <a:noFill/>
          </a:ln>
        </p:spPr>
      </p:pic>
      <p:sp>
        <p:nvSpPr>
          <p:cNvPr id="45" name="TextBox 9"/>
          <p:cNvSpPr/>
          <p:nvPr/>
        </p:nvSpPr>
        <p:spPr>
          <a:xfrm>
            <a:off x="185400" y="6362280"/>
            <a:ext cx="46774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6" name="TextBox 11"/>
          <p:cNvSpPr/>
          <p:nvPr/>
        </p:nvSpPr>
        <p:spPr>
          <a:xfrm>
            <a:off x="9452520" y="6352200"/>
            <a:ext cx="26089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New REX Education Mission Logo V.png" descr="New REX Education Mission Logo V.png"/>
          <p:cNvPicPr/>
          <p:nvPr/>
        </p:nvPicPr>
        <p:blipFill>
          <a:blip r:embed="rId2"/>
          <a:stretch/>
        </p:blipFill>
        <p:spPr>
          <a:xfrm>
            <a:off x="2755800" y="1508760"/>
            <a:ext cx="6602040" cy="3370320"/>
          </a:xfrm>
          <a:prstGeom prst="rect">
            <a:avLst/>
          </a:prstGeom>
          <a:ln w="12600">
            <a:noFill/>
          </a:ln>
        </p:spPr>
      </p:pic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"/>
          <p:cNvSpPr/>
          <p:nvPr/>
        </p:nvSpPr>
        <p:spPr>
          <a:xfrm>
            <a:off x="3600000" y="3001320"/>
            <a:ext cx="8638200" cy="2577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  <p:sp>
        <p:nvSpPr>
          <p:cNvPr id="125" name=""/>
          <p:cNvSpPr/>
          <p:nvPr/>
        </p:nvSpPr>
        <p:spPr>
          <a:xfrm>
            <a:off x="4500000" y="2700000"/>
            <a:ext cx="6659640" cy="193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3600" spc="-1" strike="noStrike">
                <a:solidFill>
                  <a:srgbClr val="ffffff"/>
                </a:solidFill>
                <a:latin typeface="Lato"/>
                <a:ea typeface="Arial Black;Arial Black"/>
              </a:rPr>
              <a:t>Analyzing a Story in Terms of Its Elements 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"/>
          <p:cNvSpPr/>
          <p:nvPr/>
        </p:nvSpPr>
        <p:spPr>
          <a:xfrm>
            <a:off x="3708000" y="2812680"/>
            <a:ext cx="8202960" cy="132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27" name=""/>
          <p:cNvSpPr/>
          <p:nvPr/>
        </p:nvSpPr>
        <p:spPr>
          <a:xfrm>
            <a:off x="3600000" y="3001320"/>
            <a:ext cx="8638200" cy="2577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3600" spc="-1" strike="noStrike">
                <a:solidFill>
                  <a:srgbClr val="ffffff"/>
                </a:solidFill>
                <a:latin typeface="Lato"/>
                <a:ea typeface="Arial;Arial"/>
              </a:rPr>
              <a:t>Elements of a Story </a:t>
            </a:r>
            <a:endParaRPr b="0" lang="en-PH" sz="3600" spc="-1" strike="noStrike">
              <a:latin typeface="Arial"/>
            </a:endParaRPr>
          </a:p>
        </p:txBody>
      </p:sp>
      <p:sp>
        <p:nvSpPr>
          <p:cNvPr id="128" name=""/>
          <p:cNvSpPr/>
          <p:nvPr/>
        </p:nvSpPr>
        <p:spPr>
          <a:xfrm>
            <a:off x="3600000" y="3001320"/>
            <a:ext cx="8638200" cy="2577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3600" spc="-1" strike="noStrike">
                <a:solidFill>
                  <a:srgbClr val="ffffff"/>
                </a:solidFill>
                <a:latin typeface="Lato"/>
                <a:ea typeface="Arial;Arial"/>
              </a:rPr>
              <a:t>Elements of a Story </a:t>
            </a:r>
            <a:endParaRPr b="0" lang="en-PH" sz="3600" spc="-1" strike="noStrike">
              <a:latin typeface="Arial"/>
            </a:endParaRPr>
          </a:p>
        </p:txBody>
      </p:sp>
      <p:sp>
        <p:nvSpPr>
          <p:cNvPr id="129" name=""/>
          <p:cNvSpPr/>
          <p:nvPr/>
        </p:nvSpPr>
        <p:spPr>
          <a:xfrm>
            <a:off x="2808000" y="878040"/>
            <a:ext cx="6191640" cy="193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3200" spc="-1" strike="noStrike">
                <a:solidFill>
                  <a:srgbClr val="000000"/>
                </a:solidFill>
                <a:latin typeface="Lato"/>
                <a:ea typeface="Arial Black;Arial Black"/>
              </a:rPr>
              <a:t>Analyzing a Story in Terms of Its Elements </a:t>
            </a:r>
            <a:endParaRPr b="0" lang="en-PH" sz="3200" spc="-1" strike="noStrike">
              <a:latin typeface="Arial"/>
            </a:endParaRPr>
          </a:p>
        </p:txBody>
      </p:sp>
      <p:sp>
        <p:nvSpPr>
          <p:cNvPr id="130" name=""/>
          <p:cNvSpPr/>
          <p:nvPr/>
        </p:nvSpPr>
        <p:spPr>
          <a:xfrm>
            <a:off x="1080000" y="2457000"/>
            <a:ext cx="10117080" cy="20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algn="just">
              <a:lnSpc>
                <a:spcPct val="100000"/>
              </a:lnSpc>
              <a:spcBef>
                <a:spcPts val="499"/>
              </a:spcBef>
              <a:spcAft>
                <a:spcPts val="499"/>
              </a:spcAft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Arial;Arial"/>
              </a:rPr>
              <a:t>Analyzing a story is one way of being a good reader. Once you finish reading a story, it is not enough to just say you liked it or you enjoyed it. You should also try to think of why you like or appreciate a story you have just read. When you put these thoughts into writing, you are already writing an analysis of a story.</a:t>
            </a:r>
            <a:endParaRPr b="0" lang="en-PH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"/>
          <p:cNvSpPr/>
          <p:nvPr/>
        </p:nvSpPr>
        <p:spPr>
          <a:xfrm>
            <a:off x="3204000" y="540000"/>
            <a:ext cx="6191640" cy="193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3200" spc="-1" strike="noStrike">
                <a:solidFill>
                  <a:srgbClr val="000000"/>
                </a:solidFill>
                <a:latin typeface="Lato"/>
                <a:ea typeface="Arial Black;Arial Black"/>
              </a:rPr>
              <a:t>Analyzing a Story in Terms of Its Elements </a:t>
            </a:r>
            <a:endParaRPr b="0" lang="en-PH" sz="3200" spc="-1" strike="noStrike">
              <a:latin typeface="Arial"/>
            </a:endParaRPr>
          </a:p>
        </p:txBody>
      </p:sp>
      <p:sp>
        <p:nvSpPr>
          <p:cNvPr id="132" name=""/>
          <p:cNvSpPr/>
          <p:nvPr/>
        </p:nvSpPr>
        <p:spPr>
          <a:xfrm>
            <a:off x="1000440" y="2016000"/>
            <a:ext cx="10195200" cy="81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algn="just">
              <a:lnSpc>
                <a:spcPct val="100000"/>
              </a:lnSpc>
              <a:spcBef>
                <a:spcPts val="499"/>
              </a:spcBef>
              <a:spcAft>
                <a:spcPts val="499"/>
              </a:spcAft>
              <a:buNone/>
            </a:pPr>
            <a:r>
              <a:rPr b="0" lang="en-PH" sz="2400" spc="-1" strike="noStrike">
                <a:solidFill>
                  <a:srgbClr val="000000"/>
                </a:solidFill>
                <a:latin typeface="Lato"/>
                <a:ea typeface="Arial;Arial"/>
              </a:rPr>
              <a:t>	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Arial;Arial"/>
              </a:rPr>
              <a:t>To analyze a story using the elements of the story, follow the directions below: </a:t>
            </a:r>
            <a:endParaRPr b="0" lang="en-PH" sz="2400" spc="-1" strike="noStrike">
              <a:latin typeface="Arial"/>
            </a:endParaRPr>
          </a:p>
        </p:txBody>
      </p:sp>
      <p:sp>
        <p:nvSpPr>
          <p:cNvPr id="133" name=""/>
          <p:cNvSpPr/>
          <p:nvPr/>
        </p:nvSpPr>
        <p:spPr>
          <a:xfrm>
            <a:off x="864000" y="3300480"/>
            <a:ext cx="6479640" cy="1379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ts val="1406"/>
              </a:lnSpc>
              <a:spcBef>
                <a:spcPts val="400"/>
              </a:spcBef>
              <a:spcAft>
                <a:spcPts val="499"/>
              </a:spcAft>
              <a:buNone/>
            </a:pPr>
            <a:r>
              <a:rPr b="1" lang="en-PH" sz="2400" spc="-1" strike="noStrike">
                <a:latin typeface="Lato"/>
                <a:ea typeface="PingFang SC"/>
              </a:rPr>
              <a:t>For Characters: </a:t>
            </a:r>
            <a:endParaRPr b="0" lang="en-PH" sz="2400" spc="-1" strike="noStrike">
              <a:latin typeface="Arial"/>
            </a:endParaRPr>
          </a:p>
        </p:txBody>
      </p:sp>
      <p:sp>
        <p:nvSpPr>
          <p:cNvPr id="134" name=""/>
          <p:cNvSpPr txBox="1"/>
          <p:nvPr/>
        </p:nvSpPr>
        <p:spPr>
          <a:xfrm>
            <a:off x="1543320" y="3792240"/>
            <a:ext cx="10156680" cy="37677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Lato"/>
              </a:rPr>
              <a:t>Examine the characters in a story.</a:t>
            </a:r>
            <a:endParaRPr b="0" lang="en-PH" sz="2400" spc="-1" strike="noStrike">
              <a:latin typeface="Lato"/>
              <a:ea typeface="AppleSystemUIFont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Lato"/>
              </a:rPr>
              <a:t>Describe their physical appearance, actions, and dialogue.</a:t>
            </a:r>
            <a:endParaRPr b="0" lang="en-PH" sz="2400" spc="-1" strike="noStrike">
              <a:latin typeface="Lato"/>
              <a:ea typeface="AppleSystemUIFont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Lato"/>
              </a:rPr>
              <a:t>Observe the traits of the characters.</a:t>
            </a:r>
            <a:endParaRPr b="0" lang="en-PH" sz="2400" spc="-1" strike="noStrike">
              <a:latin typeface="Lato"/>
              <a:ea typeface="AppleSystemUIFont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Lato"/>
              </a:rPr>
              <a:t>Relate yourself to the behavior of the characters.</a:t>
            </a:r>
            <a:endParaRPr b="0" lang="en-PH" sz="2400" spc="-1" strike="noStrike">
              <a:latin typeface="Lato"/>
              <a:ea typeface="AppleSystemUIFon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"/>
          <p:cNvSpPr/>
          <p:nvPr/>
        </p:nvSpPr>
        <p:spPr>
          <a:xfrm>
            <a:off x="2880000" y="369360"/>
            <a:ext cx="6191640" cy="193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2800" spc="-1" strike="noStrike">
                <a:solidFill>
                  <a:srgbClr val="000000"/>
                </a:solidFill>
                <a:latin typeface="Lato"/>
                <a:ea typeface="Arial Black;Arial Black"/>
              </a:rPr>
              <a:t>Analyzing a Story in Terms of Its Elements </a:t>
            </a:r>
            <a:endParaRPr b="0" lang="en-PH" sz="2800" spc="-1" strike="noStrike">
              <a:latin typeface="Arial"/>
            </a:endParaRPr>
          </a:p>
        </p:txBody>
      </p:sp>
      <p:sp>
        <p:nvSpPr>
          <p:cNvPr id="136" name=""/>
          <p:cNvSpPr/>
          <p:nvPr/>
        </p:nvSpPr>
        <p:spPr>
          <a:xfrm>
            <a:off x="1084320" y="1440000"/>
            <a:ext cx="4315320" cy="162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b="1" lang="en-PH" sz="2200" spc="-1" strike="noStrike">
                <a:solidFill>
                  <a:srgbClr val="000000"/>
                </a:solidFill>
                <a:latin typeface="Lato"/>
                <a:ea typeface="Arial;Arial"/>
              </a:rPr>
              <a:t>For Setting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Arial;Arial"/>
              </a:rPr>
              <a:t>:</a:t>
            </a:r>
            <a:r>
              <a:rPr b="0" lang="en-PH" sz="2400" spc="-1" strike="noStrike">
                <a:solidFill>
                  <a:srgbClr val="000000"/>
                </a:solidFill>
                <a:latin typeface="Lato"/>
                <a:ea typeface="Arial;Arial"/>
              </a:rPr>
              <a:t> </a:t>
            </a:r>
            <a:endParaRPr b="0" lang="en-PH" sz="2400" spc="-1" strike="noStrike">
              <a:latin typeface="Arial"/>
            </a:endParaRPr>
          </a:p>
        </p:txBody>
      </p:sp>
      <p:sp>
        <p:nvSpPr>
          <p:cNvPr id="137" name=""/>
          <p:cNvSpPr/>
          <p:nvPr/>
        </p:nvSpPr>
        <p:spPr>
          <a:xfrm>
            <a:off x="1620000" y="1992600"/>
            <a:ext cx="9359640" cy="279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457200" indent="-457200" algn="just">
              <a:lnSpc>
                <a:spcPct val="100000"/>
              </a:lnSpc>
              <a:spcBef>
                <a:spcPts val="499"/>
              </a:spcBef>
              <a:spcAft>
                <a:spcPts val="499"/>
              </a:spcAft>
              <a:buNone/>
              <a:tabLst>
                <a:tab algn="l" pos="0"/>
              </a:tabLst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  <a:ea typeface="Arial;Arial"/>
              </a:rPr>
              <a:t>• 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Arial;Arial"/>
              </a:rPr>
              <a:t>Check how the author created the setting. Check out the time and day of the story. </a:t>
            </a:r>
            <a:endParaRPr b="0" lang="en-PH" sz="2200" spc="-1" strike="noStrike">
              <a:latin typeface="Arial"/>
            </a:endParaRPr>
          </a:p>
          <a:p>
            <a:pPr marL="457200" indent="-457200" algn="just">
              <a:lnSpc>
                <a:spcPct val="100000"/>
              </a:lnSpc>
              <a:spcBef>
                <a:spcPts val="499"/>
              </a:spcBef>
              <a:spcAft>
                <a:spcPts val="499"/>
              </a:spcAft>
              <a:buNone/>
              <a:tabLst>
                <a:tab algn="l" pos="0"/>
              </a:tabLst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  <a:ea typeface="Arial;Arial"/>
              </a:rPr>
              <a:t>• 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Arial;Arial"/>
              </a:rPr>
              <a:t>Describe the place, geography, or the conditions of the environment of the characters. </a:t>
            </a:r>
            <a:endParaRPr b="0" lang="en-PH" sz="2200" spc="-1" strike="noStrike">
              <a:latin typeface="Arial"/>
            </a:endParaRPr>
          </a:p>
          <a:p>
            <a:pPr marL="457200" indent="-457200" algn="just">
              <a:lnSpc>
                <a:spcPct val="100000"/>
              </a:lnSpc>
              <a:spcBef>
                <a:spcPts val="499"/>
              </a:spcBef>
              <a:spcAft>
                <a:spcPts val="499"/>
              </a:spcAft>
              <a:buNone/>
              <a:tabLst>
                <a:tab algn="l" pos="0"/>
              </a:tabLst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  <a:ea typeface="Arial;Arial"/>
              </a:rPr>
              <a:t>• 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Arial;Arial"/>
              </a:rPr>
              <a:t>Describe how the setting contributed to the overall message of the story. </a:t>
            </a:r>
            <a:endParaRPr b="0" lang="en-PH" sz="2200" spc="-1" strike="noStrike">
              <a:latin typeface="Arial"/>
            </a:endParaRPr>
          </a:p>
        </p:txBody>
      </p:sp>
      <p:sp>
        <p:nvSpPr>
          <p:cNvPr id="138" name=""/>
          <p:cNvSpPr/>
          <p:nvPr/>
        </p:nvSpPr>
        <p:spPr>
          <a:xfrm>
            <a:off x="1080000" y="4392360"/>
            <a:ext cx="2339640" cy="719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b="1" lang="en-PH" sz="2200" spc="-1" strike="noStrike">
                <a:solidFill>
                  <a:srgbClr val="000000"/>
                </a:solidFill>
                <a:latin typeface="Lato"/>
                <a:ea typeface="Arial;Arial"/>
              </a:rPr>
              <a:t>For Plot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Arial;Arial"/>
              </a:rPr>
              <a:t>: </a:t>
            </a:r>
            <a:endParaRPr b="0" lang="en-PH" sz="2200" spc="-1" strike="noStrike">
              <a:latin typeface="Arial"/>
            </a:endParaRPr>
          </a:p>
        </p:txBody>
      </p:sp>
      <p:sp>
        <p:nvSpPr>
          <p:cNvPr id="139" name=""/>
          <p:cNvSpPr txBox="1"/>
          <p:nvPr/>
        </p:nvSpPr>
        <p:spPr>
          <a:xfrm>
            <a:off x="1620000" y="4780440"/>
            <a:ext cx="6834960" cy="979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216000" indent="-216000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Lato"/>
              </a:rPr>
              <a:t>Check out the plot structure of the story.</a:t>
            </a:r>
            <a:endParaRPr b="0" lang="en-PH" sz="2400" spc="-1" strike="noStrike">
              <a:latin typeface="Lato"/>
              <a:ea typeface="AppleSystemUIFont"/>
            </a:endParaRPr>
          </a:p>
          <a:p>
            <a:pPr marL="216000" indent="-216000">
              <a:lnSpc>
                <a:spcPct val="100000"/>
              </a:lnSpc>
              <a:spcBef>
                <a:spcPts val="283"/>
              </a:spcBef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Lato"/>
              </a:rPr>
              <a:t>Identify the most important event in the story.</a:t>
            </a:r>
            <a:endParaRPr b="0" lang="en-PH" sz="2400" spc="-1" strike="noStrike">
              <a:latin typeface="Lato"/>
              <a:ea typeface="AppleSystemUIFon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"/>
          <p:cNvSpPr/>
          <p:nvPr/>
        </p:nvSpPr>
        <p:spPr>
          <a:xfrm>
            <a:off x="2988000" y="513360"/>
            <a:ext cx="6191640" cy="193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2800" spc="-1" strike="noStrike">
                <a:solidFill>
                  <a:srgbClr val="000000"/>
                </a:solidFill>
                <a:latin typeface="Lato"/>
                <a:ea typeface="Arial Black;Arial Black"/>
              </a:rPr>
              <a:t>Analyzing a Story in Terms of Its Elements </a:t>
            </a:r>
            <a:endParaRPr b="0" lang="en-PH" sz="2800" spc="-1" strike="noStrike">
              <a:latin typeface="Arial"/>
            </a:endParaRPr>
          </a:p>
        </p:txBody>
      </p:sp>
      <p:sp>
        <p:nvSpPr>
          <p:cNvPr id="141" name=""/>
          <p:cNvSpPr/>
          <p:nvPr/>
        </p:nvSpPr>
        <p:spPr>
          <a:xfrm>
            <a:off x="1068480" y="1697400"/>
            <a:ext cx="3215160" cy="78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b="1" lang="en-PH" sz="2200" spc="-1" strike="noStrike">
                <a:solidFill>
                  <a:srgbClr val="000000"/>
                </a:solidFill>
                <a:latin typeface="Lato"/>
                <a:ea typeface="Arial;Arial"/>
              </a:rPr>
              <a:t>For Conflict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Arial;Arial"/>
              </a:rPr>
              <a:t>: </a:t>
            </a:r>
            <a:endParaRPr b="0" lang="en-PH" sz="2200" spc="-1" strike="noStrike">
              <a:latin typeface="Arial"/>
            </a:endParaRPr>
          </a:p>
        </p:txBody>
      </p:sp>
      <p:sp>
        <p:nvSpPr>
          <p:cNvPr id="142" name=""/>
          <p:cNvSpPr/>
          <p:nvPr/>
        </p:nvSpPr>
        <p:spPr>
          <a:xfrm>
            <a:off x="1053360" y="2925000"/>
            <a:ext cx="4561200" cy="719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b="1" lang="en-PH" sz="2200" spc="-1" strike="noStrike">
                <a:solidFill>
                  <a:srgbClr val="000000"/>
                </a:solidFill>
                <a:latin typeface="Lato"/>
                <a:ea typeface="Arial;Arial"/>
              </a:rPr>
              <a:t>For Moral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Arial;Arial"/>
              </a:rPr>
              <a:t>: </a:t>
            </a:r>
            <a:endParaRPr b="0" lang="en-PH" sz="2200" spc="-1" strike="noStrike">
              <a:latin typeface="Arial"/>
            </a:endParaRPr>
          </a:p>
        </p:txBody>
      </p:sp>
      <p:sp>
        <p:nvSpPr>
          <p:cNvPr id="143" name=""/>
          <p:cNvSpPr/>
          <p:nvPr/>
        </p:nvSpPr>
        <p:spPr>
          <a:xfrm>
            <a:off x="1077480" y="4253400"/>
            <a:ext cx="3890160" cy="78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algn="just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b="1" lang="en-PH" sz="2200" spc="-1" strike="noStrike">
                <a:solidFill>
                  <a:srgbClr val="000000"/>
                </a:solidFill>
                <a:latin typeface="Lato"/>
                <a:ea typeface="Arial;Arial"/>
              </a:rPr>
              <a:t>For Theme</a:t>
            </a:r>
            <a:r>
              <a:rPr b="0" lang="en-PH" sz="2200" spc="-1" strike="noStrike">
                <a:solidFill>
                  <a:srgbClr val="000000"/>
                </a:solidFill>
                <a:latin typeface="Lato"/>
                <a:ea typeface="Arial;Arial"/>
              </a:rPr>
              <a:t>: </a:t>
            </a:r>
            <a:endParaRPr b="0" lang="en-PH" sz="2200" spc="-1" strike="noStrike">
              <a:latin typeface="Arial"/>
            </a:endParaRPr>
          </a:p>
        </p:txBody>
      </p:sp>
      <p:sp>
        <p:nvSpPr>
          <p:cNvPr id="144" name=""/>
          <p:cNvSpPr txBox="1"/>
          <p:nvPr/>
        </p:nvSpPr>
        <p:spPr>
          <a:xfrm>
            <a:off x="1620000" y="2067840"/>
            <a:ext cx="7200000" cy="1316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200" spc="-1" strike="noStrike">
                <a:latin typeface="Lato"/>
                <a:ea typeface="AppleSystemUIFont"/>
              </a:rPr>
              <a:t>Describe the conflict of a story.</a:t>
            </a:r>
            <a:endParaRPr b="0" lang="en-PH" sz="2200" spc="-1" strike="noStrike">
              <a:latin typeface="Lato"/>
              <a:ea typeface="AppleSystemUIFont"/>
            </a:endParaRPr>
          </a:p>
        </p:txBody>
      </p:sp>
      <p:sp>
        <p:nvSpPr>
          <p:cNvPr id="145" name=""/>
          <p:cNvSpPr txBox="1"/>
          <p:nvPr/>
        </p:nvSpPr>
        <p:spPr>
          <a:xfrm>
            <a:off x="1620000" y="3348000"/>
            <a:ext cx="9720000" cy="840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200" spc="-1" strike="noStrike">
                <a:latin typeface="Lato"/>
                <a:ea typeface="AppleSystemUIFont"/>
              </a:rPr>
              <a:t>Identify what the story teaches or wants you to do to live a moral life.</a:t>
            </a:r>
            <a:endParaRPr b="0" lang="en-PH" sz="2200" spc="-1" strike="noStrike">
              <a:latin typeface="Lato"/>
              <a:ea typeface="AppleSystemUIFont"/>
            </a:endParaRPr>
          </a:p>
        </p:txBody>
      </p:sp>
      <p:sp>
        <p:nvSpPr>
          <p:cNvPr id="146" name=""/>
          <p:cNvSpPr txBox="1"/>
          <p:nvPr/>
        </p:nvSpPr>
        <p:spPr>
          <a:xfrm>
            <a:off x="1620000" y="4680000"/>
            <a:ext cx="9540000" cy="1215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216000" indent="-216000" algn="just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200" spc="-1" strike="noStrike">
                <a:latin typeface="Lato"/>
                <a:ea typeface="AppleSystemUIFont"/>
              </a:rPr>
              <a:t>Analyze the setting, events, and the description of the characters, including dialogues.</a:t>
            </a:r>
            <a:endParaRPr b="0" lang="en-PH" sz="2200" spc="-1" strike="noStrike">
              <a:latin typeface="Lato"/>
              <a:ea typeface="AppleSystemUIFont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"/>
          <p:cNvSpPr/>
          <p:nvPr/>
        </p:nvSpPr>
        <p:spPr>
          <a:xfrm>
            <a:off x="3420000" y="405720"/>
            <a:ext cx="6191640" cy="193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3000" spc="-1" strike="noStrike">
                <a:solidFill>
                  <a:srgbClr val="000000"/>
                </a:solidFill>
                <a:latin typeface="Lato"/>
                <a:ea typeface="Arial Black;Arial Black"/>
              </a:rPr>
              <a:t>Analyzing a Story in Terms of Its Elements </a:t>
            </a:r>
            <a:endParaRPr b="0" lang="en-PH" sz="3000" spc="-1" strike="noStrike">
              <a:latin typeface="Arial"/>
            </a:endParaRPr>
          </a:p>
        </p:txBody>
      </p:sp>
      <p:sp>
        <p:nvSpPr>
          <p:cNvPr id="148" name=""/>
          <p:cNvSpPr/>
          <p:nvPr/>
        </p:nvSpPr>
        <p:spPr>
          <a:xfrm>
            <a:off x="1044000" y="1620000"/>
            <a:ext cx="2159640" cy="46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2200" spc="-1" strike="noStrike">
                <a:solidFill>
                  <a:srgbClr val="c9211e"/>
                </a:solidFill>
                <a:latin typeface="Lato"/>
              </a:rPr>
              <a:t>Activity:</a:t>
            </a:r>
            <a:endParaRPr b="0" lang="en-PH" sz="2200" spc="-1" strike="noStrike">
              <a:latin typeface="Arial"/>
            </a:endParaRPr>
          </a:p>
        </p:txBody>
      </p:sp>
      <p:graphicFrame>
        <p:nvGraphicFramePr>
          <p:cNvPr id="149" name=""/>
          <p:cNvGraphicFramePr/>
          <p:nvPr/>
        </p:nvGraphicFramePr>
        <p:xfrm>
          <a:off x="1001160" y="2195280"/>
          <a:ext cx="10338480" cy="1820880"/>
        </p:xfrm>
        <a:graphic>
          <a:graphicData uri="http://schemas.openxmlformats.org/drawingml/2006/table">
            <a:tbl>
              <a:tblPr/>
              <a:tblGrid>
                <a:gridCol w="10338840"/>
              </a:tblGrid>
              <a:tr h="1821240">
                <a:tc>
                  <a:txBody>
                    <a:bodyPr lIns="90000" rIns="90000"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spcBef>
                          <a:spcPts val="283"/>
                        </a:spcBef>
                        <a:spcAft>
                          <a:spcPts val="283"/>
                        </a:spcAft>
                        <a:buNone/>
                      </a:pPr>
                      <a:r>
                        <a:rPr b="0" lang="en-PH" sz="2200" spc="-1" strike="noStrike">
                          <a:solidFill>
                            <a:srgbClr val="000000"/>
                          </a:solidFill>
                          <a:latin typeface="Lato"/>
                          <a:ea typeface="Arial;Arial"/>
                        </a:rPr>
                        <a:t>Decide if the following statements should be done when analyzing a story. Say </a:t>
                      </a:r>
                      <a:r>
                        <a:rPr b="1" lang="en-PH" sz="2200" spc="-1" strike="noStrike">
                          <a:solidFill>
                            <a:srgbClr val="000000"/>
                          </a:solidFill>
                          <a:latin typeface="Lato"/>
                          <a:ea typeface="Arial;Arial"/>
                        </a:rPr>
                        <a:t>YES </a:t>
                      </a:r>
                      <a:r>
                        <a:rPr b="0" lang="en-PH" sz="2200" spc="-1" strike="noStrike">
                          <a:solidFill>
                            <a:srgbClr val="000000"/>
                          </a:solidFill>
                          <a:latin typeface="Lato"/>
                          <a:ea typeface="Arial;Arial"/>
                        </a:rPr>
                        <a:t>if you agree with the statement or </a:t>
                      </a:r>
                      <a:r>
                        <a:rPr b="1" lang="en-PH" sz="2200" spc="-1" strike="noStrike">
                          <a:solidFill>
                            <a:srgbClr val="000000"/>
                          </a:solidFill>
                          <a:latin typeface="Lato"/>
                          <a:ea typeface="Arial;Arial"/>
                        </a:rPr>
                        <a:t>NO </a:t>
                      </a:r>
                      <a:r>
                        <a:rPr b="0" lang="en-PH" sz="2200" spc="-1" strike="noStrike">
                          <a:solidFill>
                            <a:srgbClr val="000000"/>
                          </a:solidFill>
                          <a:latin typeface="Lato"/>
                          <a:ea typeface="Arial;Arial"/>
                        </a:rPr>
                        <a:t>if you do not. </a:t>
                      </a:r>
                      <a:endParaRPr b="0" lang="en-PH" sz="22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1821240">
                <a:tc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0" name=""/>
          <p:cNvGraphicFramePr/>
          <p:nvPr/>
        </p:nvGraphicFramePr>
        <p:xfrm>
          <a:off x="972000" y="3175200"/>
          <a:ext cx="10619280" cy="346680"/>
        </p:xfrm>
        <a:graphic>
          <a:graphicData uri="http://schemas.openxmlformats.org/drawingml/2006/table">
            <a:tbl>
              <a:tblPr/>
              <a:tblGrid>
                <a:gridCol w="10619640"/>
              </a:tblGrid>
              <a:tr h="347040">
                <a:tc>
                  <a:txBody>
                    <a:bodyPr lIns="90000" rIns="90000"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spcBef>
                          <a:spcPts val="283"/>
                        </a:spcBef>
                        <a:spcAft>
                          <a:spcPts val="283"/>
                        </a:spcAft>
                        <a:buNone/>
                      </a:pPr>
                      <a:r>
                        <a:rPr b="0" lang="en-PH" sz="2200" spc="-1" strike="noStrike">
                          <a:solidFill>
                            <a:srgbClr val="000000"/>
                          </a:solidFill>
                          <a:latin typeface="Lato"/>
                        </a:rPr>
                        <a:t>1. Consider the elements present in a story. </a:t>
                      </a:r>
                      <a:endParaRPr b="0" lang="en-PH" sz="2200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283"/>
                        </a:spcBef>
                        <a:spcAft>
                          <a:spcPts val="283"/>
                        </a:spcAft>
                        <a:buNone/>
                      </a:pPr>
                      <a:r>
                        <a:rPr b="0" lang="en-PH" sz="2200" spc="-1" strike="noStrike">
                          <a:solidFill>
                            <a:srgbClr val="000000"/>
                          </a:solidFill>
                          <a:latin typeface="Lato"/>
                        </a:rPr>
                        <a:t>2. Analyze a character’s physical appearance. </a:t>
                      </a:r>
                      <a:endParaRPr b="0" lang="en-PH" sz="2200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283"/>
                        </a:spcBef>
                        <a:spcAft>
                          <a:spcPts val="283"/>
                        </a:spcAft>
                        <a:buNone/>
                      </a:pPr>
                      <a:r>
                        <a:rPr b="0" lang="en-PH" sz="2200" spc="-1" strike="noStrike">
                          <a:solidFill>
                            <a:srgbClr val="000000"/>
                          </a:solidFill>
                          <a:latin typeface="Lato"/>
                          <a:ea typeface="Arial;Arial"/>
                        </a:rPr>
                        <a:t>3. In analyzing the setting, you should consider the birthplace of the author. </a:t>
                      </a:r>
                      <a:endParaRPr b="0" lang="en-PH" sz="2200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283"/>
                        </a:spcBef>
                        <a:spcAft>
                          <a:spcPts val="283"/>
                        </a:spcAft>
                        <a:buNone/>
                      </a:pPr>
                      <a:r>
                        <a:rPr b="0" lang="en-PH" sz="2200" spc="-1" strike="noStrike">
                          <a:solidFill>
                            <a:srgbClr val="000000"/>
                          </a:solidFill>
                          <a:latin typeface="Lato"/>
                          <a:ea typeface="Arial;Arial"/>
                        </a:rPr>
                        <a:t>4. In analyzing the plot, you should consider the sequence of events of a story. </a:t>
                      </a:r>
                      <a:endParaRPr b="0" lang="en-PH" sz="2200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283"/>
                        </a:spcBef>
                        <a:spcAft>
                          <a:spcPts val="283"/>
                        </a:spcAft>
                        <a:buNone/>
                      </a:pPr>
                      <a:r>
                        <a:rPr b="0" lang="en-PH" sz="2200" spc="-1" strike="noStrike">
                          <a:solidFill>
                            <a:srgbClr val="000000"/>
                          </a:solidFill>
                          <a:latin typeface="Lato"/>
                          <a:ea typeface="Arial;Arial"/>
                        </a:rPr>
                        <a:t>5. In analyzing the theme, you should consider only the lesson you learned from the      story. </a:t>
                      </a:r>
                      <a:endParaRPr b="0" lang="en-PH" sz="22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"/>
          <p:cNvSpPr/>
          <p:nvPr/>
        </p:nvSpPr>
        <p:spPr>
          <a:xfrm>
            <a:off x="2880000" y="405360"/>
            <a:ext cx="6191640" cy="193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3000" spc="-1" strike="noStrike">
                <a:solidFill>
                  <a:srgbClr val="000000"/>
                </a:solidFill>
                <a:latin typeface="Lato"/>
                <a:ea typeface="Arial Black;Arial Black"/>
              </a:rPr>
              <a:t>Analyzing a Story in Terms of Its Elements </a:t>
            </a:r>
            <a:endParaRPr b="0" lang="en-PH" sz="3000" spc="-1" strike="noStrike">
              <a:latin typeface="Arial"/>
            </a:endParaRPr>
          </a:p>
        </p:txBody>
      </p:sp>
      <p:graphicFrame>
        <p:nvGraphicFramePr>
          <p:cNvPr id="152" name=""/>
          <p:cNvGraphicFramePr/>
          <p:nvPr/>
        </p:nvGraphicFramePr>
        <p:xfrm>
          <a:off x="771480" y="2192760"/>
          <a:ext cx="10338480" cy="1820880"/>
        </p:xfrm>
        <a:graphic>
          <a:graphicData uri="http://schemas.openxmlformats.org/drawingml/2006/table">
            <a:tbl>
              <a:tblPr/>
              <a:tblGrid>
                <a:gridCol w="10338840"/>
              </a:tblGrid>
              <a:tr h="1821240">
                <a:tc>
                  <a:txBody>
                    <a:bodyPr lIns="90000" rIns="90000"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spcBef>
                          <a:spcPts val="283"/>
                        </a:spcBef>
                        <a:spcAft>
                          <a:spcPts val="283"/>
                        </a:spcAft>
                        <a:buNone/>
                      </a:pPr>
                      <a:r>
                        <a:rPr b="0" lang="en-PH" sz="2200" spc="-1" strike="noStrike">
                          <a:solidFill>
                            <a:srgbClr val="000000"/>
                          </a:solidFill>
                          <a:latin typeface="Lato"/>
                          <a:ea typeface="Arial;Arial"/>
                        </a:rPr>
                        <a:t>Decide if the following statements should be done when analyzing a story. Say </a:t>
                      </a:r>
                      <a:r>
                        <a:rPr b="1" lang="en-PH" sz="2200" spc="-1" strike="noStrike">
                          <a:solidFill>
                            <a:srgbClr val="000000"/>
                          </a:solidFill>
                          <a:latin typeface="Lato"/>
                          <a:ea typeface="Arial;Arial"/>
                        </a:rPr>
                        <a:t>YES </a:t>
                      </a:r>
                      <a:r>
                        <a:rPr b="0" lang="en-PH" sz="2200" spc="-1" strike="noStrike">
                          <a:solidFill>
                            <a:srgbClr val="000000"/>
                          </a:solidFill>
                          <a:latin typeface="Lato"/>
                          <a:ea typeface="Arial;Arial"/>
                        </a:rPr>
                        <a:t>if you agree with the statement or </a:t>
                      </a:r>
                      <a:r>
                        <a:rPr b="1" lang="en-PH" sz="2200" spc="-1" strike="noStrike">
                          <a:solidFill>
                            <a:srgbClr val="000000"/>
                          </a:solidFill>
                          <a:latin typeface="Lato"/>
                          <a:ea typeface="Arial;Arial"/>
                        </a:rPr>
                        <a:t>NO </a:t>
                      </a:r>
                      <a:r>
                        <a:rPr b="0" lang="en-PH" sz="2200" spc="-1" strike="noStrike">
                          <a:solidFill>
                            <a:srgbClr val="000000"/>
                          </a:solidFill>
                          <a:latin typeface="Lato"/>
                          <a:ea typeface="Arial;Arial"/>
                        </a:rPr>
                        <a:t>if you do not. </a:t>
                      </a:r>
                      <a:endParaRPr b="0" lang="en-PH" sz="22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3" name=""/>
          <p:cNvGraphicFramePr/>
          <p:nvPr/>
        </p:nvGraphicFramePr>
        <p:xfrm>
          <a:off x="722880" y="3228120"/>
          <a:ext cx="10796760" cy="346680"/>
        </p:xfrm>
        <a:graphic>
          <a:graphicData uri="http://schemas.openxmlformats.org/drawingml/2006/table">
            <a:tbl>
              <a:tblPr/>
              <a:tblGrid>
                <a:gridCol w="10797120"/>
              </a:tblGrid>
              <a:tr h="347040">
                <a:tc>
                  <a:txBody>
                    <a:bodyPr lIns="90000" rIns="90000"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spcBef>
                          <a:spcPts val="283"/>
                        </a:spcBef>
                        <a:spcAft>
                          <a:spcPts val="283"/>
                        </a:spcAft>
                        <a:buNone/>
                      </a:pPr>
                      <a:r>
                        <a:rPr b="0" lang="en-PH" sz="2200" spc="-1" strike="noStrike">
                          <a:solidFill>
                            <a:srgbClr val="000000"/>
                          </a:solidFill>
                          <a:latin typeface="Lato"/>
                        </a:rPr>
                        <a:t>1. Consider the elements present in a story.</a:t>
                      </a:r>
                      <a:r>
                        <a:rPr b="0" lang="en-PH" sz="2200" spc="-1" strike="noStrike">
                          <a:solidFill>
                            <a:srgbClr val="c9211e"/>
                          </a:solidFill>
                          <a:latin typeface="Lato"/>
                        </a:rPr>
                        <a:t> - YES</a:t>
                      </a:r>
                      <a:endParaRPr b="0" lang="en-PH" sz="2200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283"/>
                        </a:spcBef>
                        <a:spcAft>
                          <a:spcPts val="283"/>
                        </a:spcAft>
                        <a:buNone/>
                      </a:pPr>
                      <a:r>
                        <a:rPr b="0" lang="en-PH" sz="2200" spc="-1" strike="noStrike">
                          <a:solidFill>
                            <a:srgbClr val="000000"/>
                          </a:solidFill>
                          <a:latin typeface="Lato"/>
                        </a:rPr>
                        <a:t>2. Analyze a character’s physical appearance. </a:t>
                      </a:r>
                      <a:r>
                        <a:rPr b="0" lang="en-PH" sz="2200" spc="-1" strike="noStrike">
                          <a:solidFill>
                            <a:srgbClr val="c9211e"/>
                          </a:solidFill>
                          <a:latin typeface="Lato"/>
                        </a:rPr>
                        <a:t>- NO</a:t>
                      </a:r>
                      <a:endParaRPr b="0" lang="en-PH" sz="2200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283"/>
                        </a:spcBef>
                        <a:spcAft>
                          <a:spcPts val="283"/>
                        </a:spcAft>
                        <a:buNone/>
                      </a:pPr>
                      <a:r>
                        <a:rPr b="0" lang="en-PH" sz="2200" spc="-1" strike="noStrike">
                          <a:solidFill>
                            <a:srgbClr val="000000"/>
                          </a:solidFill>
                          <a:latin typeface="Lato"/>
                          <a:ea typeface="Arial;Arial"/>
                        </a:rPr>
                        <a:t>3. In analyzing the setting, you should consider the birthplace of the author. </a:t>
                      </a:r>
                      <a:r>
                        <a:rPr b="0" lang="en-PH" sz="2200" spc="-1" strike="noStrike">
                          <a:solidFill>
                            <a:srgbClr val="c9211e"/>
                          </a:solidFill>
                          <a:latin typeface="Lato"/>
                          <a:ea typeface="Arial;Arial"/>
                        </a:rPr>
                        <a:t>- NO</a:t>
                      </a:r>
                      <a:endParaRPr b="0" lang="en-PH" sz="2200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283"/>
                        </a:spcBef>
                        <a:spcAft>
                          <a:spcPts val="283"/>
                        </a:spcAft>
                        <a:buNone/>
                      </a:pPr>
                      <a:r>
                        <a:rPr b="0" lang="en-PH" sz="2200" spc="-1" strike="noStrike">
                          <a:solidFill>
                            <a:srgbClr val="000000"/>
                          </a:solidFill>
                          <a:latin typeface="Lato"/>
                          <a:ea typeface="Arial;Arial"/>
                        </a:rPr>
                        <a:t>4. In analyzing the plot, you should consider the sequence of events of a story. </a:t>
                      </a:r>
                      <a:r>
                        <a:rPr b="0" lang="en-PH" sz="2200" spc="-1" strike="noStrike">
                          <a:solidFill>
                            <a:srgbClr val="c9211e"/>
                          </a:solidFill>
                          <a:latin typeface="Lato"/>
                          <a:ea typeface="Arial;Arial"/>
                        </a:rPr>
                        <a:t>- YES</a:t>
                      </a:r>
                      <a:endParaRPr b="0" lang="en-PH" sz="2200" spc="-1" strike="noStrike"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283"/>
                        </a:spcBef>
                        <a:spcAft>
                          <a:spcPts val="283"/>
                        </a:spcAft>
                        <a:buNone/>
                      </a:pPr>
                      <a:r>
                        <a:rPr b="0" lang="en-PH" sz="2200" spc="-1" strike="noStrike">
                          <a:solidFill>
                            <a:srgbClr val="000000"/>
                          </a:solidFill>
                          <a:latin typeface="Lato"/>
                          <a:ea typeface="Arial;Arial"/>
                        </a:rPr>
                        <a:t>5. In analyzing the theme, you should consider only the lesson you learned from the        story.</a:t>
                      </a:r>
                      <a:r>
                        <a:rPr b="0" lang="en-PH" sz="2200" spc="-1" strike="noStrike">
                          <a:solidFill>
                            <a:srgbClr val="c9211e"/>
                          </a:solidFill>
                          <a:latin typeface="Lato"/>
                          <a:ea typeface="Arial;Arial"/>
                        </a:rPr>
                        <a:t> - NO</a:t>
                      </a:r>
                      <a:endParaRPr b="0" lang="en-PH" sz="22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54" name=""/>
          <p:cNvSpPr/>
          <p:nvPr/>
        </p:nvSpPr>
        <p:spPr>
          <a:xfrm>
            <a:off x="828000" y="1620000"/>
            <a:ext cx="2879640" cy="46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2200" spc="-1" strike="noStrike">
                <a:solidFill>
                  <a:srgbClr val="c9211e"/>
                </a:solidFill>
                <a:latin typeface="Lato"/>
              </a:rPr>
              <a:t>Answer Key:</a:t>
            </a:r>
            <a:endParaRPr b="0" lang="en-PH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1918</TotalTime>
  <Application>LibreOffice/7.2.5.2$MacOSX_X86_64 LibreOffice_project/499f9727c189e6ef3471021d6132d4c694f357e5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2019-04-16T02:10:14Z</dcterms:created>
  <dc:creator>Microsoft Office User</dc:creator>
  <dc:description/>
  <dc:language>en-PH</dc:language>
  <cp:lastModifiedBy/>
  <dcterms:modified xsi:type="dcterms:W3CDTF">2023-07-12T15:40:30Z</dcterms:modified>
  <cp:revision>100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r8>7</vt:r8>
  </property>
</Properties>
</file>