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2320" cy="68382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79200" cy="2779200"/>
          </a:xfrm>
          <a:prstGeom prst="rect">
            <a:avLst/>
          </a:prstGeom>
          <a:ln w="0">
            <a:noFill/>
          </a:ln>
        </p:spPr>
      </p:pic>
      <p:sp>
        <p:nvSpPr>
          <p:cNvPr id="2" name="Rectangle 5"/>
          <p:cNvSpPr/>
          <p:nvPr/>
        </p:nvSpPr>
        <p:spPr>
          <a:xfrm>
            <a:off x="3487320" y="1475280"/>
            <a:ext cx="8684640" cy="38426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4640" cy="3643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2320" cy="615240"/>
          </a:xfrm>
          <a:prstGeom prst="rect">
            <a:avLst/>
          </a:prstGeom>
          <a:ln w="0">
            <a:noFill/>
          </a:ln>
        </p:spPr>
      </p:pic>
      <p:sp>
        <p:nvSpPr>
          <p:cNvPr id="43" name="Rectangle 7"/>
          <p:cNvSpPr/>
          <p:nvPr/>
        </p:nvSpPr>
        <p:spPr>
          <a:xfrm>
            <a:off x="10868760" y="0"/>
            <a:ext cx="950760" cy="9507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4840" cy="1014840"/>
          </a:xfrm>
          <a:prstGeom prst="rect">
            <a:avLst/>
          </a:prstGeom>
          <a:ln w="0">
            <a:noFill/>
          </a:ln>
        </p:spPr>
      </p:pic>
      <p:sp>
        <p:nvSpPr>
          <p:cNvPr id="45" name="TextBox 9"/>
          <p:cNvSpPr/>
          <p:nvPr/>
        </p:nvSpPr>
        <p:spPr>
          <a:xfrm>
            <a:off x="185400" y="6362280"/>
            <a:ext cx="46720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6640" cy="33649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584440"/>
            <a:ext cx="8080560" cy="17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850"/>
              </a:spcBef>
              <a:spcAft>
                <a:spcPts val="850"/>
              </a:spcAft>
              <a:buNone/>
            </a:pPr>
            <a:r>
              <a:rPr b="1" lang="en-US" sz="3600" spc="-1" strike="noStrike">
                <a:solidFill>
                  <a:srgbClr val="ffffff"/>
                </a:solidFill>
                <a:latin typeface="Montserrat Medium"/>
                <a:ea typeface="DejaVu Sans"/>
              </a:rPr>
              <a:t>Desiree’s Masterpiece</a:t>
            </a:r>
            <a:endParaRPr b="0" lang="en-PH" sz="3600" spc="-1" strike="noStrike">
              <a:latin typeface="Arial"/>
            </a:endParaRPr>
          </a:p>
          <a:p>
            <a:pPr algn="ctr">
              <a:lnSpc>
                <a:spcPct val="100000"/>
              </a:lnSpc>
              <a:buNone/>
            </a:pPr>
            <a:r>
              <a:rPr b="1" lang="en-US" sz="3200" spc="-1" strike="noStrike">
                <a:solidFill>
                  <a:srgbClr val="ffffff"/>
                </a:solidFill>
                <a:latin typeface="Montserrat Medium"/>
                <a:ea typeface="DejaVu Sans"/>
              </a:rPr>
              <a:t>(Demonstrative Pronouns: </a:t>
            </a:r>
            <a:endParaRPr b="0" lang="en-PH" sz="3200" spc="-1" strike="noStrike">
              <a:latin typeface="Arial"/>
            </a:endParaRPr>
          </a:p>
          <a:p>
            <a:pPr algn="ctr">
              <a:lnSpc>
                <a:spcPct val="100000"/>
              </a:lnSpc>
              <a:buNone/>
            </a:pPr>
            <a:r>
              <a:rPr b="1" lang="en-US" sz="3200" spc="-1" strike="noStrike">
                <a:solidFill>
                  <a:srgbClr val="ffffff"/>
                </a:solidFill>
                <a:latin typeface="Montserrat Medium"/>
                <a:ea typeface="DejaVu Sans"/>
              </a:rPr>
              <a:t>This and That)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1260000" y="1080000"/>
            <a:ext cx="9358920" cy="4858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spcBef>
                <a:spcPts val="283"/>
              </a:spcBef>
              <a:spcAft>
                <a:spcPts val="283"/>
              </a:spcAft>
              <a:buNone/>
            </a:pPr>
            <a:r>
              <a:rPr b="1" lang="en-PH" sz="2400" spc="-1" strike="noStrike">
                <a:solidFill>
                  <a:srgbClr val="000000"/>
                </a:solidFill>
                <a:latin typeface="Lato"/>
                <a:ea typeface="DejaVu Sans"/>
              </a:rPr>
              <a:t>Other sentences: </a:t>
            </a:r>
            <a:endParaRPr b="0" lang="en-PH" sz="2400" spc="-1" strike="noStrike">
              <a:latin typeface="Arial"/>
            </a:endParaRPr>
          </a:p>
          <a:p>
            <a:pPr algn="just">
              <a:lnSpc>
                <a:spcPct val="200000"/>
              </a:lnSpc>
              <a:spcBef>
                <a:spcPts val="283"/>
              </a:spcBef>
              <a:spcAft>
                <a:spcPts val="283"/>
              </a:spcAft>
              <a:buNone/>
            </a:pPr>
            <a:endParaRPr b="0" lang="en-PH" sz="2400" spc="-1" strike="noStrike">
              <a:latin typeface="Arial"/>
            </a:endParaRPr>
          </a:p>
          <a:p>
            <a:pPr>
              <a:lnSpc>
                <a:spcPct val="115000"/>
              </a:lnSpc>
              <a:buNone/>
            </a:pPr>
            <a:r>
              <a:rPr b="0" lang="en-PH" sz="2400" spc="-1" strike="noStrike">
                <a:solidFill>
                  <a:srgbClr val="000000"/>
                </a:solidFill>
                <a:latin typeface="Lato"/>
                <a:ea typeface="DejaVu Sans"/>
              </a:rPr>
              <a:t>1. I like </a:t>
            </a:r>
            <a:r>
              <a:rPr b="1" lang="en-PH" sz="2400" spc="-1" strike="noStrike">
                <a:solidFill>
                  <a:srgbClr val="c9211e"/>
                </a:solidFill>
                <a:latin typeface="Lato"/>
                <a:ea typeface="DejaVu Sans"/>
              </a:rPr>
              <a:t>this</a:t>
            </a:r>
            <a:r>
              <a:rPr b="0" lang="en-PH" sz="2400" spc="-1" strike="noStrike">
                <a:solidFill>
                  <a:srgbClr val="000000"/>
                </a:solidFill>
                <a:latin typeface="Lato"/>
                <a:ea typeface="DejaVu Sans"/>
              </a:rPr>
              <a:t> shirt.</a:t>
            </a:r>
            <a:endParaRPr b="0" lang="en-PH" sz="2400" spc="-1" strike="noStrike">
              <a:latin typeface="Arial"/>
            </a:endParaRPr>
          </a:p>
          <a:p>
            <a:pPr>
              <a:lnSpc>
                <a:spcPct val="200000"/>
              </a:lnSpc>
              <a:buNone/>
            </a:pPr>
            <a:endParaRPr b="0" lang="en-PH" sz="2400" spc="-1" strike="noStrike">
              <a:latin typeface="Arial"/>
            </a:endParaRPr>
          </a:p>
          <a:p>
            <a:pPr>
              <a:lnSpc>
                <a:spcPct val="200000"/>
              </a:lnSpc>
              <a:buNone/>
            </a:pPr>
            <a:r>
              <a:rPr b="0" lang="en-PH" sz="2400" spc="-1" strike="noStrike">
                <a:solidFill>
                  <a:srgbClr val="000000"/>
                </a:solidFill>
                <a:latin typeface="Lato"/>
                <a:ea typeface="DejaVu Sans"/>
              </a:rPr>
              <a:t>2. Please buy </a:t>
            </a:r>
            <a:r>
              <a:rPr b="1" lang="en-PH" sz="2400" spc="-1" strike="noStrike">
                <a:solidFill>
                  <a:srgbClr val="c9211e"/>
                </a:solidFill>
                <a:latin typeface="Lato"/>
                <a:ea typeface="DejaVu Sans"/>
              </a:rPr>
              <a:t>that</a:t>
            </a:r>
            <a:r>
              <a:rPr b="0" lang="en-PH" sz="2400" spc="-1" strike="noStrike">
                <a:solidFill>
                  <a:srgbClr val="000000"/>
                </a:solidFill>
                <a:latin typeface="Lato"/>
                <a:ea typeface="DejaVu Sans"/>
              </a:rPr>
              <a:t> brown bag for me.</a:t>
            </a:r>
            <a:endParaRPr b="0" lang="en-PH" sz="2400" spc="-1" strike="noStrike">
              <a:latin typeface="Arial"/>
            </a:endParaRPr>
          </a:p>
        </p:txBody>
      </p:sp>
      <p:sp>
        <p:nvSpPr>
          <p:cNvPr id="152" name=""/>
          <p:cNvSpPr/>
          <p:nvPr/>
        </p:nvSpPr>
        <p:spPr>
          <a:xfrm>
            <a:off x="5040000" y="403560"/>
            <a:ext cx="1798920" cy="4953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Lato"/>
                <a:ea typeface="DejaVu Sans"/>
              </a:rPr>
              <a:t>Grammar</a:t>
            </a:r>
            <a:endParaRPr b="0" lang="en-PH" sz="2400" spc="-1" strike="noStrike">
              <a:latin typeface="Arial"/>
            </a:endParaRPr>
          </a:p>
        </p:txBody>
      </p:sp>
      <p:pic>
        <p:nvPicPr>
          <p:cNvPr id="153" name="" descr=""/>
          <p:cNvPicPr/>
          <p:nvPr/>
        </p:nvPicPr>
        <p:blipFill>
          <a:blip r:embed="rId1"/>
          <a:stretch/>
        </p:blipFill>
        <p:spPr>
          <a:xfrm>
            <a:off x="3960000" y="1440000"/>
            <a:ext cx="3418920" cy="2338920"/>
          </a:xfrm>
          <a:prstGeom prst="rect">
            <a:avLst/>
          </a:prstGeom>
          <a:ln w="0">
            <a:noFill/>
          </a:ln>
        </p:spPr>
      </p:pic>
      <p:pic>
        <p:nvPicPr>
          <p:cNvPr id="154" name="" descr=""/>
          <p:cNvPicPr/>
          <p:nvPr/>
        </p:nvPicPr>
        <p:blipFill>
          <a:blip r:embed="rId2"/>
          <a:stretch/>
        </p:blipFill>
        <p:spPr>
          <a:xfrm>
            <a:off x="6300000" y="3240000"/>
            <a:ext cx="4318920" cy="25344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92000" y="900000"/>
            <a:ext cx="9898200" cy="503856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Words with short /i/ sound</a:t>
            </a:r>
            <a:endParaRPr b="0" lang="en-PH" sz="2400" spc="-1" strike="noStrike">
              <a:latin typeface="Arial"/>
            </a:endParaRPr>
          </a:p>
          <a:p>
            <a:pPr algn="just">
              <a:lnSpc>
                <a:spcPct val="20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bit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dig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hit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dig</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sit </a:t>
            </a:r>
            <a:r>
              <a:rPr b="0" lang="en-PH" sz="2400" spc="-1" strike="noStrike">
                <a:solidFill>
                  <a:srgbClr val="000000"/>
                </a:solidFill>
                <a:latin typeface="Lato"/>
                <a:ea typeface="DejaVu Sans"/>
              </a:rPr>
              <a:t>	</a:t>
            </a:r>
            <a:endParaRPr b="0" lang="en-PH" sz="2400" spc="-1" strike="noStrike">
              <a:latin typeface="Arial"/>
            </a:endParaRPr>
          </a:p>
          <a:p>
            <a:pPr algn="just">
              <a:lnSpc>
                <a:spcPct val="20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kick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fit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gift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lit</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lift</a:t>
            </a:r>
            <a:endParaRPr b="0" lang="en-PH" sz="2400" spc="-1" strike="noStrike">
              <a:latin typeface="Arial"/>
            </a:endParaRPr>
          </a:p>
          <a:p>
            <a:pPr algn="just">
              <a:lnSpc>
                <a:spcPct val="20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mist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nip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pin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rib</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sip</a:t>
            </a:r>
            <a:endParaRPr b="0" lang="en-PH" sz="2400" spc="-1" strike="noStrike">
              <a:latin typeface="Arial"/>
            </a:endParaRPr>
          </a:p>
          <a:p>
            <a:pPr algn="just">
              <a:lnSpc>
                <a:spcPct val="20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tip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tint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win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wind</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endParaRPr b="0" lang="en-PH" sz="2400" spc="-1" strike="noStrike">
              <a:latin typeface="Arial"/>
            </a:endParaRPr>
          </a:p>
        </p:txBody>
      </p:sp>
      <p:sp>
        <p:nvSpPr>
          <p:cNvPr id="126" name=""/>
          <p:cNvSpPr/>
          <p:nvPr/>
        </p:nvSpPr>
        <p:spPr>
          <a:xfrm>
            <a:off x="3780000" y="263520"/>
            <a:ext cx="4318560" cy="473400"/>
          </a:xfrm>
          <a:prstGeom prst="rect">
            <a:avLst/>
          </a:prstGeom>
          <a:noFill/>
          <a:ln w="19080">
            <a:solidFill>
              <a:srgbClr val="3465a4"/>
            </a:solidFill>
            <a:round/>
          </a:ln>
        </p:spPr>
        <p:style>
          <a:lnRef idx="0"/>
          <a:fillRef idx="0"/>
          <a:effectRef idx="0"/>
          <a:fontRef idx="minor"/>
        </p:style>
        <p:txBody>
          <a:bodyPr lIns="99360" rIns="99360" tIns="54360" bIns="54360" anchor="t">
            <a:noAutofit/>
          </a:bodyPr>
          <a:p>
            <a:pPr algn="ctr">
              <a:lnSpc>
                <a:spcPct val="100000"/>
              </a:lnSpc>
              <a:buNone/>
            </a:pPr>
            <a:r>
              <a:rPr b="1" lang="en-PH" sz="2400" spc="-1" strike="noStrike">
                <a:solidFill>
                  <a:srgbClr val="000000"/>
                </a:solidFill>
                <a:latin typeface="Lato"/>
                <a:ea typeface="DejaVu Sans"/>
              </a:rPr>
              <a:t>Phonics and Word Recognition</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 descr=""/>
          <p:cNvPicPr/>
          <p:nvPr/>
        </p:nvPicPr>
        <p:blipFill>
          <a:blip r:embed="rId1"/>
          <a:stretch/>
        </p:blipFill>
        <p:spPr>
          <a:xfrm>
            <a:off x="180000" y="720000"/>
            <a:ext cx="4858920" cy="5398920"/>
          </a:xfrm>
          <a:prstGeom prst="rect">
            <a:avLst/>
          </a:prstGeom>
          <a:ln w="0">
            <a:noFill/>
          </a:ln>
        </p:spPr>
      </p:pic>
      <p:sp>
        <p:nvSpPr>
          <p:cNvPr id="128" name=""/>
          <p:cNvSpPr/>
          <p:nvPr/>
        </p:nvSpPr>
        <p:spPr>
          <a:xfrm>
            <a:off x="4932000" y="1260000"/>
            <a:ext cx="6838920" cy="478656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ctr">
              <a:lnSpc>
                <a:spcPct val="115000"/>
              </a:lnSpc>
              <a:buNone/>
            </a:pPr>
            <a:r>
              <a:rPr b="1" lang="en-PH" sz="2400" spc="-1" strike="noStrike">
                <a:solidFill>
                  <a:srgbClr val="000000"/>
                </a:solidFill>
                <a:latin typeface="Lato"/>
                <a:ea typeface="DejaVu Sans"/>
              </a:rPr>
              <a:t>Desiree’s Masterpiece</a:t>
            </a:r>
            <a:endParaRPr b="0" lang="en-PH" sz="2400" spc="-1" strike="noStrike">
              <a:latin typeface="Arial"/>
              <a:ea typeface="PingFang SC"/>
            </a:endParaRPr>
          </a:p>
          <a:p>
            <a:pPr algn="ctr">
              <a:lnSpc>
                <a:spcPct val="115000"/>
              </a:lnSpc>
              <a:buNone/>
            </a:pPr>
            <a:r>
              <a:rPr b="0" lang="en-PH" sz="2400" spc="-1" strike="noStrike">
                <a:solidFill>
                  <a:srgbClr val="000000"/>
                </a:solidFill>
                <a:latin typeface="Lato"/>
                <a:ea typeface="DejaVu Sans"/>
              </a:rPr>
              <a:t>by Dylan Zarza</a:t>
            </a:r>
            <a:endParaRPr b="0" lang="en-PH" sz="2400" spc="-1" strike="noStrike">
              <a:latin typeface="Arial"/>
              <a:ea typeface="PingFang SC"/>
            </a:endParaRPr>
          </a:p>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Desiree had been working on her art project the entire day. She was at the working room of their house. She was preparing for the exciting art contest in school. She drew a beautiful river with trees and plants all around. She used watercolor.</a:t>
            </a:r>
            <a:endParaRPr b="0" lang="en-PH" sz="2400" spc="-1" strike="noStrike">
              <a:latin typeface="Arial"/>
              <a:ea typeface="PingFang SC"/>
            </a:endParaRPr>
          </a:p>
          <a:p>
            <a:pPr algn="just">
              <a:lnSpc>
                <a:spcPct val="150000"/>
              </a:lnSpc>
              <a:buNone/>
            </a:pPr>
            <a:r>
              <a:rPr b="0" lang="en-PH" sz="2400" spc="-1" strike="noStrike">
                <a:solidFill>
                  <a:srgbClr val="000000"/>
                </a:solidFill>
                <a:latin typeface="Lato"/>
                <a:ea typeface="DejaVu Sans"/>
              </a:rPr>
              <a:t>	</a:t>
            </a:r>
            <a:endParaRPr b="0" lang="en-PH" sz="2400" spc="-1" strike="noStrike">
              <a:latin typeface="Arial"/>
              <a:ea typeface="PingFang SC"/>
            </a:endParaRPr>
          </a:p>
        </p:txBody>
      </p:sp>
      <p:sp>
        <p:nvSpPr>
          <p:cNvPr id="129" name=""/>
          <p:cNvSpPr/>
          <p:nvPr/>
        </p:nvSpPr>
        <p:spPr>
          <a:xfrm>
            <a:off x="5669640" y="5220000"/>
            <a:ext cx="5453280" cy="694080"/>
          </a:xfrm>
          <a:prstGeom prst="rect">
            <a:avLst/>
          </a:prstGeom>
          <a:noFill/>
          <a:ln w="19080">
            <a:solidFill>
              <a:srgbClr val="3465a4"/>
            </a:solidFill>
            <a:round/>
          </a:ln>
        </p:spPr>
        <p:style>
          <a:lnRef idx="0"/>
          <a:fillRef idx="0"/>
          <a:effectRef idx="0"/>
          <a:fontRef idx="minor"/>
        </p:style>
        <p:txBody>
          <a:bodyPr lIns="99360" rIns="99360" tIns="54360" bIns="54360" anchor="ctr">
            <a:noAutofit/>
          </a:bodyPr>
          <a:p>
            <a:pPr algn="ctr">
              <a:lnSpc>
                <a:spcPct val="100000"/>
              </a:lnSpc>
              <a:buNone/>
            </a:pPr>
            <a:r>
              <a:rPr b="0" lang="en-PH" sz="2400" spc="-1" strike="noStrike">
                <a:solidFill>
                  <a:srgbClr val="000000"/>
                </a:solidFill>
                <a:latin typeface="Lato"/>
                <a:ea typeface="DejaVu Sans"/>
              </a:rPr>
              <a:t>What do you think is the masterpiece?</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 descr=""/>
          <p:cNvPicPr/>
          <p:nvPr/>
        </p:nvPicPr>
        <p:blipFill>
          <a:blip r:embed="rId1"/>
          <a:stretch/>
        </p:blipFill>
        <p:spPr>
          <a:xfrm>
            <a:off x="1008000" y="36000"/>
            <a:ext cx="9430920" cy="2662920"/>
          </a:xfrm>
          <a:prstGeom prst="rect">
            <a:avLst/>
          </a:prstGeom>
          <a:ln w="0">
            <a:noFill/>
          </a:ln>
        </p:spPr>
      </p:pic>
      <p:sp>
        <p:nvSpPr>
          <p:cNvPr id="131" name=""/>
          <p:cNvSpPr/>
          <p:nvPr/>
        </p:nvSpPr>
        <p:spPr>
          <a:xfrm>
            <a:off x="720000" y="2700000"/>
            <a:ext cx="10618920" cy="3418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115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She carefully placed her painting on the table beside her painting materials. She left her work to let her mother see it. On her way to her mother’s room, she met Zach, her brother, chasing their pet cat, Borjie.</a:t>
            </a:r>
            <a:endParaRPr b="0" lang="en-PH" sz="2400" spc="-1" strike="noStrike">
              <a:latin typeface="Arial"/>
            </a:endParaRPr>
          </a:p>
          <a:p>
            <a:pPr algn="just">
              <a:lnSpc>
                <a:spcPct val="115000"/>
              </a:lnSpc>
              <a:buNone/>
            </a:pPr>
            <a:endParaRPr b="0" lang="en-PH" sz="2400" spc="-1" strike="noStrike">
              <a:latin typeface="Arial"/>
            </a:endParaRPr>
          </a:p>
          <a:p>
            <a:pPr algn="just">
              <a:lnSpc>
                <a:spcPct val="115000"/>
              </a:lnSpc>
              <a:buNone/>
            </a:pPr>
            <a:endParaRPr b="0" lang="en-PH" sz="2400" spc="-1" strike="noStrike">
              <a:latin typeface="Arial"/>
            </a:endParaRPr>
          </a:p>
          <a:p>
            <a:pPr algn="just">
              <a:lnSpc>
                <a:spcPct val="115000"/>
              </a:lnSpc>
              <a:buNone/>
            </a:pPr>
            <a:r>
              <a:rPr b="0" lang="en-PH" sz="2400" spc="-1" strike="noStrike">
                <a:solidFill>
                  <a:srgbClr val="000000"/>
                </a:solidFill>
                <a:latin typeface="Lato"/>
                <a:ea typeface="€_x005F_x001e_Káþ"/>
              </a:rPr>
              <a:t>	</a:t>
            </a:r>
            <a:r>
              <a:rPr b="0" lang="en-PH" sz="2400" spc="-1" strike="noStrike">
                <a:solidFill>
                  <a:srgbClr val="000000"/>
                </a:solidFill>
                <a:latin typeface="Lato"/>
                <a:ea typeface="€_x005F_x001e_Káþ"/>
              </a:rPr>
              <a:t>When she and her mother got back to the working room, Desiree suddenly cried out loud.</a:t>
            </a:r>
            <a:endParaRPr b="0" lang="en-PH" sz="2400" spc="-1" strike="noStrike">
              <a:latin typeface="Arial"/>
            </a:endParaRPr>
          </a:p>
          <a:p>
            <a:pPr algn="just">
              <a:lnSpc>
                <a:spcPct val="115000"/>
              </a:lnSpc>
              <a:spcBef>
                <a:spcPts val="567"/>
              </a:spcBef>
              <a:spcAft>
                <a:spcPts val="567"/>
              </a:spcAft>
              <a:buNone/>
            </a:pPr>
            <a:r>
              <a:rPr b="0" lang="en-PH" sz="2400" spc="-1" strike="noStrike">
                <a:solidFill>
                  <a:srgbClr val="000000"/>
                </a:solidFill>
                <a:latin typeface="Lato"/>
                <a:ea typeface="DejaVu Sans"/>
              </a:rPr>
              <a:t>	</a:t>
            </a:r>
            <a:endParaRPr b="0" lang="en-PH" sz="2400" spc="-1" strike="noStrike">
              <a:latin typeface="Arial"/>
            </a:endParaRPr>
          </a:p>
          <a:p>
            <a:pPr algn="just">
              <a:lnSpc>
                <a:spcPct val="115000"/>
              </a:lnSpc>
              <a:spcBef>
                <a:spcPts val="567"/>
              </a:spcBef>
              <a:spcAft>
                <a:spcPts val="567"/>
              </a:spcAft>
              <a:buNone/>
            </a:pPr>
            <a:endParaRPr b="0" lang="en-PH" sz="2400" spc="-1" strike="noStrike">
              <a:latin typeface="Arial"/>
            </a:endParaRPr>
          </a:p>
        </p:txBody>
      </p:sp>
      <p:sp>
        <p:nvSpPr>
          <p:cNvPr id="132" name=""/>
          <p:cNvSpPr/>
          <p:nvPr/>
        </p:nvSpPr>
        <p:spPr>
          <a:xfrm>
            <a:off x="1908000" y="4140000"/>
            <a:ext cx="6550920" cy="548280"/>
          </a:xfrm>
          <a:prstGeom prst="rect">
            <a:avLst/>
          </a:prstGeom>
          <a:noFill/>
          <a:ln w="19080">
            <a:solidFill>
              <a:srgbClr val="3465a4"/>
            </a:solidFill>
            <a:round/>
          </a:ln>
        </p:spPr>
        <p:style>
          <a:lnRef idx="0"/>
          <a:fillRef idx="0"/>
          <a:effectRef idx="0"/>
          <a:fontRef idx="minor"/>
        </p:style>
        <p:txBody>
          <a:bodyPr lIns="99360" rIns="99360" tIns="54360" bIns="54360" anchor="ctr">
            <a:noAutofit/>
          </a:bodyPr>
          <a:p>
            <a:pPr>
              <a:lnSpc>
                <a:spcPct val="100000"/>
              </a:lnSpc>
              <a:buNone/>
            </a:pPr>
            <a:r>
              <a:rPr b="0" lang="en-PH" sz="2400" spc="-1" strike="noStrike">
                <a:solidFill>
                  <a:srgbClr val="000000"/>
                </a:solidFill>
                <a:latin typeface="Lato"/>
                <a:ea typeface="DejaVu Sans"/>
              </a:rPr>
              <a:t>Where do you think would the chasing end up?</a:t>
            </a:r>
            <a:endParaRPr b="0" lang="en-PH" sz="2400" spc="-1" strike="noStrike">
              <a:latin typeface="Arial"/>
            </a:endParaRPr>
          </a:p>
        </p:txBody>
      </p:sp>
      <p:sp>
        <p:nvSpPr>
          <p:cNvPr id="133" name=""/>
          <p:cNvSpPr/>
          <p:nvPr/>
        </p:nvSpPr>
        <p:spPr>
          <a:xfrm>
            <a:off x="3024000" y="5400000"/>
            <a:ext cx="6370920" cy="548280"/>
          </a:xfrm>
          <a:prstGeom prst="rect">
            <a:avLst/>
          </a:prstGeom>
          <a:noFill/>
          <a:ln w="19080">
            <a:solidFill>
              <a:srgbClr val="3465a4"/>
            </a:solidFill>
            <a:round/>
          </a:ln>
        </p:spPr>
        <p:style>
          <a:lnRef idx="0"/>
          <a:fillRef idx="0"/>
          <a:effectRef idx="0"/>
          <a:fontRef idx="minor"/>
        </p:style>
        <p:txBody>
          <a:bodyPr lIns="99360" rIns="99360" tIns="54360" bIns="54360" anchor="ctr">
            <a:noAutofit/>
          </a:bodyPr>
          <a:p>
            <a:pPr algn="ctr">
              <a:lnSpc>
                <a:spcPct val="100000"/>
              </a:lnSpc>
              <a:buNone/>
            </a:pPr>
            <a:r>
              <a:rPr b="0" lang="en-PH" sz="2400" spc="-1" strike="noStrike">
                <a:solidFill>
                  <a:srgbClr val="000000"/>
                </a:solidFill>
                <a:latin typeface="Lato"/>
                <a:ea typeface="DejaVu Sans"/>
              </a:rPr>
              <a:t>What do you think happened?</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260000" y="720000"/>
            <a:ext cx="9358920" cy="5218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115000"/>
              </a:lnSpc>
              <a:spcBef>
                <a:spcPts val="283"/>
              </a:spcBef>
              <a:spcAft>
                <a:spcPts val="283"/>
              </a:spcAft>
              <a:buNone/>
            </a:pPr>
            <a:r>
              <a:rPr b="1" lang="en-PH" sz="2400" spc="-1" strike="noStrike">
                <a:solidFill>
                  <a:srgbClr val="000000"/>
                </a:solidFill>
                <a:highlight>
                  <a:srgbClr val="ffdbb6"/>
                </a:highlight>
                <a:latin typeface="Lato"/>
                <a:ea typeface="€_x005F_x001e_Káþ"/>
              </a:rPr>
              <a:t>Recall</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_x005F_x001e_Káþ"/>
              </a:rPr>
              <a:t>1. Where did the story happen?</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_x005F_x001e_Káþ"/>
              </a:rPr>
              <a:t>2. What was Desiree working on?</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_x005F_x001e_Káþ"/>
              </a:rPr>
              <a:t>3. Why did Desiree leave her work?</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_x005F_x001e_Káþ"/>
              </a:rPr>
              <a:t>4. What was Zach doing when Desiree saw him?</a:t>
            </a:r>
            <a:endParaRPr b="0" lang="en-PH" sz="2400" spc="-1" strike="noStrike">
              <a:latin typeface="Arial"/>
            </a:endParaRPr>
          </a:p>
          <a:p>
            <a:pPr algn="just">
              <a:lnSpc>
                <a:spcPct val="115000"/>
              </a:lnSpc>
              <a:spcBef>
                <a:spcPts val="283"/>
              </a:spcBef>
              <a:spcAft>
                <a:spcPts val="283"/>
              </a:spcAft>
              <a:buNone/>
            </a:pPr>
            <a:r>
              <a:rPr b="1" lang="en-PH" sz="2400" spc="-1" strike="noStrike">
                <a:solidFill>
                  <a:srgbClr val="000000"/>
                </a:solidFill>
                <a:highlight>
                  <a:srgbClr val="ffdbb6"/>
                </a:highlight>
                <a:latin typeface="Lato"/>
                <a:ea typeface="€_x005F_x001e_Káþ"/>
              </a:rPr>
              <a:t>Think Well</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_x005F_x001e_Káþ"/>
              </a:rPr>
              <a:t>1. What clues in the story helped you with your predictions?</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_x005F_x001e_Káþ"/>
              </a:rPr>
              <a:t>2. What can you say about Desiree? What can you say about Zach?</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_x005F_x001e_Káþ"/>
              </a:rPr>
              <a:t>3. A good reader makes predictions when reading a story. What can</a:t>
            </a:r>
            <a:endParaRPr b="0" lang="en-PH" sz="2400" spc="-1" strike="noStrike">
              <a:latin typeface="Arial"/>
            </a:endParaRPr>
          </a:p>
          <a:p>
            <a:pPr marL="324000" algn="just">
              <a:lnSpc>
                <a:spcPct val="115000"/>
              </a:lnSpc>
              <a:spcBef>
                <a:spcPts val="283"/>
              </a:spcBef>
              <a:spcAft>
                <a:spcPts val="283"/>
              </a:spcAft>
              <a:buNone/>
            </a:pPr>
            <a:r>
              <a:rPr b="0" lang="en-PH" sz="2400" spc="-1" strike="noStrike">
                <a:solidFill>
                  <a:srgbClr val="000000"/>
                </a:solidFill>
                <a:latin typeface="Lato"/>
                <a:ea typeface="€_x005F_x001e_Káþ"/>
              </a:rPr>
              <a:t>help you in making good predictions?</a:t>
            </a:r>
            <a:endParaRPr b="0" lang="en-PH" sz="2400" spc="-1" strike="noStrike">
              <a:latin typeface="Arial"/>
            </a:endParaRPr>
          </a:p>
        </p:txBody>
      </p:sp>
      <p:pic>
        <p:nvPicPr>
          <p:cNvPr id="135" name="" descr=""/>
          <p:cNvPicPr/>
          <p:nvPr/>
        </p:nvPicPr>
        <p:blipFill>
          <a:blip r:embed="rId1"/>
          <a:stretch/>
        </p:blipFill>
        <p:spPr>
          <a:xfrm>
            <a:off x="8100000" y="900000"/>
            <a:ext cx="2338920" cy="19659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540000" y="360000"/>
            <a:ext cx="2158920" cy="538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nSpc>
                <a:spcPct val="100000"/>
              </a:lnSpc>
              <a:buNone/>
            </a:pPr>
            <a:r>
              <a:rPr b="1" lang="en-PH" sz="2400" spc="-1" strike="noStrike">
                <a:solidFill>
                  <a:srgbClr val="000000"/>
                </a:solidFill>
                <a:latin typeface="Lato"/>
                <a:ea typeface="€_x005F_x001e_Káþ"/>
              </a:rPr>
              <a:t>Oral Language</a:t>
            </a:r>
            <a:endParaRPr b="0" lang="en-PH" sz="2400" spc="-1" strike="noStrike">
              <a:latin typeface="Arial"/>
            </a:endParaRPr>
          </a:p>
        </p:txBody>
      </p:sp>
      <p:pic>
        <p:nvPicPr>
          <p:cNvPr id="137" name="" descr=""/>
          <p:cNvPicPr/>
          <p:nvPr/>
        </p:nvPicPr>
        <p:blipFill>
          <a:blip r:embed="rId1"/>
          <a:srcRect l="4339" t="0" r="0" b="0"/>
          <a:stretch/>
        </p:blipFill>
        <p:spPr>
          <a:xfrm>
            <a:off x="180000" y="1080000"/>
            <a:ext cx="11518920" cy="5110920"/>
          </a:xfrm>
          <a:prstGeom prst="rect">
            <a:avLst/>
          </a:prstGeom>
          <a:ln w="0">
            <a:noFill/>
          </a:ln>
        </p:spPr>
      </p:pic>
      <p:sp>
        <p:nvSpPr>
          <p:cNvPr id="138" name=""/>
          <p:cNvSpPr/>
          <p:nvPr/>
        </p:nvSpPr>
        <p:spPr>
          <a:xfrm>
            <a:off x="2808000" y="540000"/>
            <a:ext cx="6298920" cy="820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000000"/>
                </a:solidFill>
                <a:latin typeface="Lato"/>
                <a:ea typeface="DejaVu Sans"/>
              </a:rPr>
              <a:t>The Wheels on the Bus Go Round and Round</a:t>
            </a:r>
            <a:endParaRPr b="0" lang="en-PH" sz="2400" spc="-1" strike="noStrike">
              <a:latin typeface="Arial"/>
            </a:endParaRPr>
          </a:p>
          <a:p>
            <a:pPr algn="ctr">
              <a:lnSpc>
                <a:spcPct val="100000"/>
              </a:lnSpc>
              <a:buNone/>
            </a:pPr>
            <a:r>
              <a:rPr b="1" lang="en-PH" sz="2400" spc="-1" strike="noStrike">
                <a:solidFill>
                  <a:srgbClr val="000000"/>
                </a:solidFill>
                <a:latin typeface="Lato"/>
                <a:ea typeface="DejaVu Sans"/>
              </a:rPr>
              <a:t>(Part 2)</a:t>
            </a:r>
            <a:endParaRPr b="0" lang="en-PH" sz="2400" spc="-1" strike="noStrike">
              <a:latin typeface="Arial"/>
            </a:endParaRPr>
          </a:p>
        </p:txBody>
      </p:sp>
      <p:sp>
        <p:nvSpPr>
          <p:cNvPr id="139" name=""/>
          <p:cNvSpPr/>
          <p:nvPr/>
        </p:nvSpPr>
        <p:spPr>
          <a:xfrm>
            <a:off x="360000" y="5760000"/>
            <a:ext cx="718920" cy="430920"/>
          </a:xfrm>
          <a:prstGeom prst="rect">
            <a:avLst/>
          </a:prstGeom>
          <a:solidFill>
            <a:srgbClr val="ffffff"/>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260000" y="1620000"/>
            <a:ext cx="9358920" cy="3058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150000"/>
              </a:lnSpc>
              <a:buNone/>
            </a:pPr>
            <a:r>
              <a:rPr b="0" lang="en-PH" sz="2400" spc="-1" strike="noStrike">
                <a:solidFill>
                  <a:srgbClr val="000000"/>
                </a:solidFill>
                <a:latin typeface="Lato"/>
                <a:ea typeface="DejaVu Sans"/>
              </a:rPr>
              <a:t>	</a:t>
            </a:r>
            <a:r>
              <a:rPr b="1" lang="en-PH" sz="2400" spc="-1" strike="noStrike">
                <a:solidFill>
                  <a:srgbClr val="000000"/>
                </a:solidFill>
                <a:highlight>
                  <a:srgbClr val="fff5ce"/>
                </a:highlight>
                <a:latin typeface="Lato"/>
                <a:ea typeface="DejaVu Sans"/>
              </a:rPr>
              <a:t>This</a:t>
            </a:r>
            <a:r>
              <a:rPr b="0" lang="en-PH" sz="2400" spc="-1" strike="noStrike">
                <a:solidFill>
                  <a:srgbClr val="000000"/>
                </a:solidFill>
                <a:latin typeface="Lato"/>
                <a:ea typeface="DejaVu Sans"/>
              </a:rPr>
              <a:t> and </a:t>
            </a:r>
            <a:r>
              <a:rPr b="1" lang="en-PH" sz="2400" spc="-1" strike="noStrike">
                <a:solidFill>
                  <a:srgbClr val="000000"/>
                </a:solidFill>
                <a:highlight>
                  <a:srgbClr val="fff5ce"/>
                </a:highlight>
                <a:latin typeface="Lato"/>
                <a:ea typeface="DejaVu Sans"/>
              </a:rPr>
              <a:t>That</a:t>
            </a:r>
            <a:r>
              <a:rPr b="0" lang="en-PH" sz="2400" spc="-1" strike="noStrike">
                <a:solidFill>
                  <a:srgbClr val="000000"/>
                </a:solidFill>
                <a:latin typeface="Lato"/>
                <a:ea typeface="DejaVu Sans"/>
              </a:rPr>
              <a:t> </a:t>
            </a:r>
            <a:r>
              <a:rPr b="0" lang="en-PH" sz="2400" spc="-1" strike="noStrike">
                <a:solidFill>
                  <a:srgbClr val="000000"/>
                </a:solidFill>
                <a:latin typeface="Lato"/>
                <a:ea typeface="€_x005F_x001e_Káþ"/>
              </a:rPr>
              <a:t>are demonstrative pronouns. The pronoun </a:t>
            </a:r>
            <a:r>
              <a:rPr b="1" lang="en-PH" sz="2400" spc="-1" strike="noStrike">
                <a:solidFill>
                  <a:srgbClr val="000000"/>
                </a:solidFill>
                <a:highlight>
                  <a:srgbClr val="fff5ce"/>
                </a:highlight>
                <a:latin typeface="Lato"/>
                <a:ea typeface="DejaVu Sans"/>
              </a:rPr>
              <a:t>this</a:t>
            </a:r>
            <a:r>
              <a:rPr b="0" lang="en-PH" sz="2400" spc="-1" strike="noStrike">
                <a:solidFill>
                  <a:srgbClr val="000000"/>
                </a:solidFill>
                <a:latin typeface="Lato"/>
                <a:ea typeface="DejaVu Sans"/>
              </a:rPr>
              <a:t> is used to show something near the person speaking. It is used with a singular noun or pronoun. The pronoun </a:t>
            </a:r>
            <a:r>
              <a:rPr b="1" lang="en-PH" sz="2400" spc="-1" strike="noStrike">
                <a:solidFill>
                  <a:srgbClr val="000000"/>
                </a:solidFill>
                <a:highlight>
                  <a:srgbClr val="fff5ce"/>
                </a:highlight>
                <a:latin typeface="Lato"/>
                <a:ea typeface="DejaVu Sans"/>
              </a:rPr>
              <a:t>that</a:t>
            </a:r>
            <a:r>
              <a:rPr b="0" lang="en-PH" sz="2400" spc="-1" strike="noStrike">
                <a:solidFill>
                  <a:srgbClr val="000000"/>
                </a:solidFill>
                <a:latin typeface="Lato"/>
                <a:ea typeface="DejaVu Sans"/>
              </a:rPr>
              <a:t> is used to show something far from the person speaking. It is used with a singular noun or pronoun.</a:t>
            </a:r>
            <a:endParaRPr b="0" lang="en-PH" sz="2400" spc="-1" strike="noStrike">
              <a:latin typeface="Arial"/>
            </a:endParaRPr>
          </a:p>
        </p:txBody>
      </p:sp>
      <p:sp>
        <p:nvSpPr>
          <p:cNvPr id="141" name=""/>
          <p:cNvSpPr/>
          <p:nvPr/>
        </p:nvSpPr>
        <p:spPr>
          <a:xfrm>
            <a:off x="4624920" y="564840"/>
            <a:ext cx="2214000" cy="532800"/>
          </a:xfrm>
          <a:prstGeom prst="rect">
            <a:avLst/>
          </a:prstGeom>
          <a:noFill/>
          <a:ln w="38160">
            <a:solidFill>
              <a:srgbClr val="3465a4"/>
            </a:solidFill>
            <a:round/>
          </a:ln>
        </p:spPr>
        <p:style>
          <a:lnRef idx="0"/>
          <a:fillRef idx="0"/>
          <a:effectRef idx="0"/>
          <a:fontRef idx="minor"/>
        </p:style>
        <p:txBody>
          <a:bodyPr lIns="108720" rIns="108720" tIns="63720" bIns="63720" anchor="ctr">
            <a:noAutofit/>
          </a:bodyPr>
          <a:p>
            <a:pPr algn="ctr">
              <a:lnSpc>
                <a:spcPct val="100000"/>
              </a:lnSpc>
              <a:buNone/>
            </a:pPr>
            <a:r>
              <a:rPr b="1" lang="en-PH" sz="2400" spc="-1" strike="noStrike">
                <a:solidFill>
                  <a:srgbClr val="000000"/>
                </a:solidFill>
                <a:latin typeface="Lato"/>
                <a:ea typeface="DejaVu Sans"/>
              </a:rPr>
              <a:t>Grammar</a:t>
            </a:r>
            <a:endParaRPr b="0" lang="en-PH" sz="2400" spc="-1" strike="noStrike">
              <a:latin typeface="Arial"/>
            </a:endParaRPr>
          </a:p>
        </p:txBody>
      </p:sp>
      <p:pic>
        <p:nvPicPr>
          <p:cNvPr id="142" name="" descr=""/>
          <p:cNvPicPr/>
          <p:nvPr/>
        </p:nvPicPr>
        <p:blipFill>
          <a:blip r:embed="rId1"/>
          <a:stretch/>
        </p:blipFill>
        <p:spPr>
          <a:xfrm>
            <a:off x="9000000" y="3960000"/>
            <a:ext cx="3058920" cy="21589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1260000" y="1080000"/>
            <a:ext cx="9358920" cy="4858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spcBef>
                <a:spcPts val="283"/>
              </a:spcBef>
              <a:spcAft>
                <a:spcPts val="283"/>
              </a:spcAft>
              <a:buNone/>
            </a:pPr>
            <a:r>
              <a:rPr b="1" lang="en-PH" sz="2400" spc="-1" strike="noStrike">
                <a:solidFill>
                  <a:srgbClr val="000000"/>
                </a:solidFill>
                <a:latin typeface="Lato"/>
                <a:ea typeface="DejaVu Sans"/>
              </a:rPr>
              <a:t>Read the following sentences:</a:t>
            </a:r>
            <a:endParaRPr b="0" lang="en-PH" sz="2400" spc="-1" strike="noStrike">
              <a:latin typeface="Arial"/>
            </a:endParaRPr>
          </a:p>
          <a:p>
            <a:pPr algn="just">
              <a:lnSpc>
                <a:spcPct val="200000"/>
              </a:lnSpc>
              <a:spcBef>
                <a:spcPts val="283"/>
              </a:spcBef>
              <a:spcAft>
                <a:spcPts val="283"/>
              </a:spcAft>
              <a:buNone/>
            </a:pPr>
            <a:r>
              <a:rPr b="0" lang="en-PH" sz="2400" spc="-1" strike="noStrike">
                <a:solidFill>
                  <a:srgbClr val="000000"/>
                </a:solidFill>
                <a:latin typeface="Lato"/>
                <a:ea typeface="DejaVu Sans"/>
              </a:rPr>
              <a:t>1. </a:t>
            </a:r>
            <a:r>
              <a:rPr b="1" lang="en-PH" sz="2400" spc="-1" strike="noStrike">
                <a:solidFill>
                  <a:srgbClr val="c9211e"/>
                </a:solidFill>
                <a:latin typeface="Lato"/>
                <a:ea typeface="DejaVu Sans"/>
              </a:rPr>
              <a:t>This</a:t>
            </a:r>
            <a:r>
              <a:rPr b="0" lang="en-PH" sz="2400" spc="-1" strike="noStrike">
                <a:solidFill>
                  <a:srgbClr val="000000"/>
                </a:solidFill>
                <a:latin typeface="Lato"/>
                <a:ea typeface="DejaVu Sans"/>
              </a:rPr>
              <a:t> </a:t>
            </a:r>
            <a:r>
              <a:rPr b="0" lang="en-PH" sz="2400" spc="-1" strike="noStrike">
                <a:solidFill>
                  <a:srgbClr val="000000"/>
                </a:solidFill>
                <a:latin typeface="Lato"/>
                <a:ea typeface="€_x005F_x001e_Káþ"/>
              </a:rPr>
              <a:t>painting is my masterpiece.</a:t>
            </a:r>
            <a:endParaRPr b="0" lang="en-PH" sz="2400" spc="-1" strike="noStrike">
              <a:latin typeface="Arial"/>
            </a:endParaRPr>
          </a:p>
          <a:p>
            <a:pPr algn="just">
              <a:lnSpc>
                <a:spcPct val="200000"/>
              </a:lnSpc>
              <a:spcBef>
                <a:spcPts val="283"/>
              </a:spcBef>
              <a:spcAft>
                <a:spcPts val="283"/>
              </a:spcAft>
              <a:buNone/>
            </a:pPr>
            <a:endParaRPr b="0" lang="en-PH" sz="2400" spc="-1" strike="noStrike">
              <a:latin typeface="Arial"/>
            </a:endParaRPr>
          </a:p>
          <a:p>
            <a:pPr algn="just">
              <a:lnSpc>
                <a:spcPct val="200000"/>
              </a:lnSpc>
              <a:spcBef>
                <a:spcPts val="283"/>
              </a:spcBef>
              <a:spcAft>
                <a:spcPts val="283"/>
              </a:spcAft>
              <a:buNone/>
            </a:pPr>
            <a:r>
              <a:rPr b="0" lang="en-PH" sz="2400" spc="-1" strike="noStrike">
                <a:solidFill>
                  <a:srgbClr val="000000"/>
                </a:solidFill>
                <a:latin typeface="Lato"/>
                <a:ea typeface="DejaVu Sans"/>
              </a:rPr>
              <a:t>2. He is chasing </a:t>
            </a:r>
            <a:r>
              <a:rPr b="1" lang="en-PH" sz="2400" spc="-1" strike="noStrike">
                <a:solidFill>
                  <a:srgbClr val="c9211e"/>
                </a:solidFill>
                <a:latin typeface="Lato"/>
                <a:ea typeface="DejaVu Sans"/>
              </a:rPr>
              <a:t>that</a:t>
            </a:r>
            <a:r>
              <a:rPr b="0" lang="en-PH" sz="2400" spc="-1" strike="noStrike">
                <a:solidFill>
                  <a:srgbClr val="000000"/>
                </a:solidFill>
                <a:latin typeface="Lato"/>
                <a:ea typeface="DejaVu Sans"/>
              </a:rPr>
              <a:t> cat.</a:t>
            </a:r>
            <a:endParaRPr b="0" lang="en-PH" sz="2400" spc="-1" strike="noStrike">
              <a:latin typeface="Arial"/>
            </a:endParaRPr>
          </a:p>
        </p:txBody>
      </p:sp>
      <p:sp>
        <p:nvSpPr>
          <p:cNvPr id="144" name=""/>
          <p:cNvSpPr/>
          <p:nvPr/>
        </p:nvSpPr>
        <p:spPr>
          <a:xfrm>
            <a:off x="5040000" y="403560"/>
            <a:ext cx="1798920" cy="4953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Lato"/>
                <a:ea typeface="DejaVu Sans"/>
              </a:rPr>
              <a:t>Grammar</a:t>
            </a:r>
            <a:endParaRPr b="0" lang="en-PH" sz="2400" spc="-1" strike="noStrike">
              <a:latin typeface="Arial"/>
            </a:endParaRPr>
          </a:p>
        </p:txBody>
      </p:sp>
      <p:pic>
        <p:nvPicPr>
          <p:cNvPr id="145" name="" descr=""/>
          <p:cNvPicPr/>
          <p:nvPr/>
        </p:nvPicPr>
        <p:blipFill>
          <a:blip r:embed="rId1"/>
          <a:stretch/>
        </p:blipFill>
        <p:spPr>
          <a:xfrm>
            <a:off x="6013440" y="1260000"/>
            <a:ext cx="3705480" cy="2206440"/>
          </a:xfrm>
          <a:prstGeom prst="rect">
            <a:avLst/>
          </a:prstGeom>
          <a:ln w="0">
            <a:noFill/>
          </a:ln>
        </p:spPr>
      </p:pic>
      <p:pic>
        <p:nvPicPr>
          <p:cNvPr id="146" name="" descr=""/>
          <p:cNvPicPr/>
          <p:nvPr/>
        </p:nvPicPr>
        <p:blipFill>
          <a:blip r:embed="rId2"/>
          <a:srcRect l="0" t="10790" r="1632" b="0"/>
          <a:stretch/>
        </p:blipFill>
        <p:spPr>
          <a:xfrm>
            <a:off x="4680000" y="3960000"/>
            <a:ext cx="4498920" cy="17989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260000" y="1080000"/>
            <a:ext cx="9358920" cy="4858920"/>
          </a:xfrm>
          <a:prstGeom prst="rect">
            <a:avLst/>
          </a:prstGeom>
          <a:noFill/>
          <a:ln w="38160">
            <a:solidFill>
              <a:srgbClr val="3465a4"/>
            </a:solidFill>
            <a:round/>
          </a:ln>
        </p:spPr>
        <p:style>
          <a:lnRef idx="0"/>
          <a:fillRef idx="0"/>
          <a:effectRef idx="0"/>
          <a:fontRef idx="minor"/>
        </p:style>
        <p:txBody>
          <a:bodyPr lIns="109080" rIns="109080" tIns="64080" bIns="64080" anchor="t">
            <a:noAutofit/>
          </a:bodyPr>
          <a:p>
            <a:pPr algn="just">
              <a:lnSpc>
                <a:spcPct val="200000"/>
              </a:lnSpc>
              <a:spcBef>
                <a:spcPts val="283"/>
              </a:spcBef>
              <a:spcAft>
                <a:spcPts val="283"/>
              </a:spcAft>
              <a:buNone/>
            </a:pPr>
            <a:r>
              <a:rPr b="1" lang="en-PH" sz="2400" spc="-1" strike="noStrike">
                <a:solidFill>
                  <a:srgbClr val="000000"/>
                </a:solidFill>
                <a:latin typeface="Lato"/>
                <a:ea typeface="DejaVu Sans"/>
              </a:rPr>
              <a:t>Read the following sentences:</a:t>
            </a:r>
            <a:endParaRPr b="0" lang="en-PH" sz="2400" spc="-1" strike="noStrike">
              <a:latin typeface="Arial"/>
            </a:endParaRPr>
          </a:p>
          <a:p>
            <a:pPr algn="just">
              <a:lnSpc>
                <a:spcPct val="200000"/>
              </a:lnSpc>
              <a:spcBef>
                <a:spcPts val="283"/>
              </a:spcBef>
              <a:spcAft>
                <a:spcPts val="283"/>
              </a:spcAft>
              <a:buNone/>
            </a:pPr>
            <a:endParaRPr b="0" lang="en-PH" sz="2400" spc="-1" strike="noStrike">
              <a:latin typeface="Arial"/>
            </a:endParaRPr>
          </a:p>
          <a:p>
            <a:pPr>
              <a:lnSpc>
                <a:spcPct val="115000"/>
              </a:lnSpc>
              <a:buNone/>
            </a:pPr>
            <a:r>
              <a:rPr b="0" lang="en-PH" sz="2400" spc="-1" strike="noStrike">
                <a:solidFill>
                  <a:srgbClr val="000000"/>
                </a:solidFill>
                <a:latin typeface="Lato"/>
                <a:ea typeface="DejaVu Sans"/>
              </a:rPr>
              <a:t>3. The wipers on </a:t>
            </a:r>
            <a:r>
              <a:rPr b="1" lang="en-PH" sz="2400" spc="-1" strike="noStrike">
                <a:solidFill>
                  <a:srgbClr val="c9211e"/>
                </a:solidFill>
                <a:latin typeface="Lato"/>
                <a:ea typeface="DejaVu Sans"/>
              </a:rPr>
              <a:t>this</a:t>
            </a:r>
            <a:r>
              <a:rPr b="0" lang="en-PH" sz="2400" spc="-1" strike="noStrike">
                <a:solidFill>
                  <a:srgbClr val="000000"/>
                </a:solidFill>
                <a:latin typeface="Lato"/>
                <a:ea typeface="DejaVu Sans"/>
              </a:rPr>
              <a:t> bus are making </a:t>
            </a:r>
            <a:endParaRPr b="0" lang="en-PH" sz="2400" spc="-1" strike="noStrike">
              <a:latin typeface="Arial"/>
            </a:endParaRPr>
          </a:p>
          <a:p>
            <a:pPr>
              <a:lnSpc>
                <a:spcPct val="115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sounds.</a:t>
            </a:r>
            <a:endParaRPr b="0" lang="en-PH" sz="2400" spc="-1" strike="noStrike">
              <a:latin typeface="Arial"/>
            </a:endParaRPr>
          </a:p>
          <a:p>
            <a:pPr>
              <a:lnSpc>
                <a:spcPct val="200000"/>
              </a:lnSpc>
              <a:buNone/>
            </a:pPr>
            <a:endParaRPr b="0" lang="en-PH" sz="2400" spc="-1" strike="noStrike">
              <a:latin typeface="Arial"/>
            </a:endParaRPr>
          </a:p>
          <a:p>
            <a:pPr>
              <a:lnSpc>
                <a:spcPct val="200000"/>
              </a:lnSpc>
              <a:buNone/>
            </a:pPr>
            <a:r>
              <a:rPr b="0" lang="en-PH" sz="2400" spc="-1" strike="noStrike">
                <a:solidFill>
                  <a:srgbClr val="000000"/>
                </a:solidFill>
                <a:latin typeface="Lato"/>
                <a:ea typeface="DejaVu Sans"/>
              </a:rPr>
              <a:t>4. The wheels of </a:t>
            </a:r>
            <a:r>
              <a:rPr b="1" lang="en-PH" sz="2400" spc="-1" strike="noStrike">
                <a:solidFill>
                  <a:srgbClr val="c9211e"/>
                </a:solidFill>
                <a:latin typeface="Lato"/>
                <a:ea typeface="DejaVu Sans"/>
              </a:rPr>
              <a:t>that</a:t>
            </a:r>
            <a:r>
              <a:rPr b="0" lang="en-PH" sz="2400" spc="-1" strike="noStrike">
                <a:solidFill>
                  <a:srgbClr val="000000"/>
                </a:solidFill>
                <a:latin typeface="Lato"/>
                <a:ea typeface="DejaVu Sans"/>
              </a:rPr>
              <a:t> bus are new.</a:t>
            </a:r>
            <a:endParaRPr b="0" lang="en-PH" sz="2400" spc="-1" strike="noStrike">
              <a:latin typeface="Arial"/>
            </a:endParaRPr>
          </a:p>
        </p:txBody>
      </p:sp>
      <p:sp>
        <p:nvSpPr>
          <p:cNvPr id="148" name=""/>
          <p:cNvSpPr/>
          <p:nvPr/>
        </p:nvSpPr>
        <p:spPr>
          <a:xfrm>
            <a:off x="5040000" y="403560"/>
            <a:ext cx="1798920" cy="4953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1" lang="en-PH" sz="2400" spc="-1" strike="noStrike">
                <a:solidFill>
                  <a:srgbClr val="000000"/>
                </a:solidFill>
                <a:latin typeface="Lato"/>
                <a:ea typeface="DejaVu Sans"/>
              </a:rPr>
              <a:t>Grammar</a:t>
            </a:r>
            <a:endParaRPr b="0" lang="en-PH" sz="2400" spc="-1" strike="noStrike">
              <a:latin typeface="Arial"/>
            </a:endParaRPr>
          </a:p>
        </p:txBody>
      </p:sp>
      <p:pic>
        <p:nvPicPr>
          <p:cNvPr id="149" name="" descr=""/>
          <p:cNvPicPr/>
          <p:nvPr/>
        </p:nvPicPr>
        <p:blipFill>
          <a:blip r:embed="rId1"/>
          <a:stretch/>
        </p:blipFill>
        <p:spPr>
          <a:xfrm>
            <a:off x="6212520" y="1260000"/>
            <a:ext cx="4226400" cy="2358360"/>
          </a:xfrm>
          <a:prstGeom prst="rect">
            <a:avLst/>
          </a:prstGeom>
          <a:ln w="0">
            <a:noFill/>
          </a:ln>
        </p:spPr>
      </p:pic>
      <p:pic>
        <p:nvPicPr>
          <p:cNvPr id="150" name="" descr=""/>
          <p:cNvPicPr/>
          <p:nvPr/>
        </p:nvPicPr>
        <p:blipFill>
          <a:blip r:embed="rId2"/>
          <a:srcRect l="0" t="9080" r="6256" b="0"/>
          <a:stretch/>
        </p:blipFill>
        <p:spPr>
          <a:xfrm>
            <a:off x="6048000" y="3780000"/>
            <a:ext cx="4138920" cy="1978920"/>
          </a:xfrm>
          <a:prstGeom prst="rect">
            <a:avLst/>
          </a:prstGeom>
          <a:ln w="19080">
            <a:solidFill>
              <a:srgbClr val="000000"/>
            </a:solidFill>
            <a:round/>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3042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2023-09-06T09:47:45Z</dcterms:modified>
  <cp:revision>194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